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34"/>
  </p:notesMasterIdLst>
  <p:handoutMasterIdLst>
    <p:handoutMasterId r:id="rId35"/>
  </p:handoutMasterIdLst>
  <p:sldIdLst>
    <p:sldId id="539" r:id="rId2"/>
    <p:sldId id="279" r:id="rId3"/>
    <p:sldId id="595" r:id="rId4"/>
    <p:sldId id="546" r:id="rId5"/>
    <p:sldId id="549" r:id="rId6"/>
    <p:sldId id="552" r:id="rId7"/>
    <p:sldId id="559" r:id="rId8"/>
    <p:sldId id="550" r:id="rId9"/>
    <p:sldId id="575" r:id="rId10"/>
    <p:sldId id="571" r:id="rId11"/>
    <p:sldId id="597" r:id="rId12"/>
    <p:sldId id="596" r:id="rId13"/>
    <p:sldId id="604" r:id="rId14"/>
    <p:sldId id="605" r:id="rId15"/>
    <p:sldId id="598" r:id="rId16"/>
    <p:sldId id="606" r:id="rId17"/>
    <p:sldId id="607" r:id="rId18"/>
    <p:sldId id="608" r:id="rId19"/>
    <p:sldId id="599" r:id="rId20"/>
    <p:sldId id="601" r:id="rId21"/>
    <p:sldId id="609" r:id="rId22"/>
    <p:sldId id="610" r:id="rId23"/>
    <p:sldId id="611" r:id="rId24"/>
    <p:sldId id="612" r:id="rId25"/>
    <p:sldId id="613" r:id="rId26"/>
    <p:sldId id="602" r:id="rId27"/>
    <p:sldId id="594" r:id="rId28"/>
    <p:sldId id="614" r:id="rId29"/>
    <p:sldId id="615" r:id="rId30"/>
    <p:sldId id="570" r:id="rId31"/>
    <p:sldId id="269" r:id="rId32"/>
    <p:sldId id="60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ispiel-Folien THU" id="{7A70DAC5-EF83-4B39-99F6-6B1836337FC8}">
          <p14:sldIdLst>
            <p14:sldId id="539"/>
          </p14:sldIdLst>
        </p14:section>
        <p14:section name="Agenda" id="{27831FB3-36C6-4F4F-9E18-5DB5EE344899}">
          <p14:sldIdLst>
            <p14:sldId id="279"/>
          </p14:sldIdLst>
        </p14:section>
        <p14:section name="Project definition" id="{D6073B1D-437D-4143-9D22-8536884F8310}">
          <p14:sldIdLst>
            <p14:sldId id="595"/>
          </p14:sldIdLst>
        </p14:section>
        <p14:section name="Technical Foundations" id="{D40384C2-DC5B-4BC8-BBC8-CC3480EA4940}">
          <p14:sldIdLst>
            <p14:sldId id="546"/>
            <p14:sldId id="549"/>
            <p14:sldId id="552"/>
            <p14:sldId id="559"/>
            <p14:sldId id="550"/>
          </p14:sldIdLst>
        </p14:section>
        <p14:section name="System Arch" id="{9D4869A9-AE5E-49DC-90A1-794251C4D097}">
          <p14:sldIdLst>
            <p14:sldId id="575"/>
            <p14:sldId id="571"/>
            <p14:sldId id="597"/>
            <p14:sldId id="596"/>
            <p14:sldId id="604"/>
            <p14:sldId id="605"/>
            <p14:sldId id="598"/>
            <p14:sldId id="606"/>
            <p14:sldId id="607"/>
            <p14:sldId id="608"/>
            <p14:sldId id="599"/>
            <p14:sldId id="601"/>
            <p14:sldId id="609"/>
            <p14:sldId id="610"/>
            <p14:sldId id="611"/>
            <p14:sldId id="612"/>
            <p14:sldId id="613"/>
            <p14:sldId id="602"/>
          </p14:sldIdLst>
        </p14:section>
        <p14:section name="System Workflow" id="{CA16C820-59AE-4A4B-91D7-A7E3378FD12B}">
          <p14:sldIdLst>
            <p14:sldId id="594"/>
          </p14:sldIdLst>
        </p14:section>
        <p14:section name="Usecase" id="{FB0FB603-E655-49FB-B2F4-F209556AF1B2}">
          <p14:sldIdLst>
            <p14:sldId id="614"/>
          </p14:sldIdLst>
        </p14:section>
        <p14:section name="Areas for Improvement" id="{54062DA8-6C82-4909-9B4C-EB6F78E80D1F}">
          <p14:sldIdLst>
            <p14:sldId id="615"/>
          </p14:sldIdLst>
        </p14:section>
        <p14:section name="Demo" id="{3A0F47A2-34FB-4A0B-91A1-7F89417C1682}">
          <p14:sldIdLst>
            <p14:sldId id="570"/>
          </p14:sldIdLst>
        </p14:section>
        <p14:section name="Outro" id="{4F4A3F92-38AF-4915-9257-195F14FB1760}">
          <p14:sldIdLst>
            <p14:sldId id="269"/>
          </p14:sldIdLst>
        </p14:section>
        <p14:section name="Info &amp; Hilfestellung" id="{DCDBA7AD-C7AC-4441-AD3A-3607A6F1D34B}">
          <p14:sldIdLst>
            <p14:sldId id="6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7"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DC"/>
    <a:srgbClr val="13ABDB"/>
    <a:srgbClr val="0065C0"/>
    <a:srgbClr val="B38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7361" autoAdjust="0"/>
  </p:normalViewPr>
  <p:slideViewPr>
    <p:cSldViewPr snapToGrid="0" showGuides="1">
      <p:cViewPr varScale="1">
        <p:scale>
          <a:sx n="85" d="100"/>
          <a:sy n="85" d="100"/>
        </p:scale>
        <p:origin x="1602" y="96"/>
      </p:cViewPr>
      <p:guideLst>
        <p:guide orient="horz" pos="2160"/>
        <p:guide pos="3840"/>
        <p:guide pos="7537"/>
        <p:guide pos="73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351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0DEA6A-5A56-4999-8C10-5C34B6444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01F90B5F-FA66-4B9E-AA4E-1A3B9E1592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2DC5A-CE0F-42FF-9A8F-8D6BF5189D70}" type="datetimeFigureOut">
              <a:rPr lang="de-DE" smtClean="0"/>
              <a:t>20.03.2025</a:t>
            </a:fld>
            <a:endParaRPr lang="de-DE" dirty="0"/>
          </a:p>
        </p:txBody>
      </p:sp>
      <p:sp>
        <p:nvSpPr>
          <p:cNvPr id="4" name="Fußzeilenplatzhalter 3">
            <a:extLst>
              <a:ext uri="{FF2B5EF4-FFF2-40B4-BE49-F238E27FC236}">
                <a16:creationId xmlns:a16="http://schemas.microsoft.com/office/drawing/2014/main" id="{B96347A1-96DD-4F05-A7F0-55227092D5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F4E0D365-C391-4990-A2DC-D0F6A69A1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FB075-78B6-40A7-B580-4706C2AF75DC}" type="slidenum">
              <a:rPr lang="de-DE" smtClean="0"/>
              <a:t>‹#›</a:t>
            </a:fld>
            <a:endParaRPr lang="de-DE" dirty="0"/>
          </a:p>
        </p:txBody>
      </p:sp>
    </p:spTree>
    <p:extLst>
      <p:ext uri="{BB962C8B-B14F-4D97-AF65-F5344CB8AC3E}">
        <p14:creationId xmlns:p14="http://schemas.microsoft.com/office/powerpoint/2010/main" val="3642712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847C-F8D5-4B7A-AB38-328EBDE6D6E1}" type="datetimeFigureOut">
              <a:rPr lang="de-DE" smtClean="0"/>
              <a:t>20.03.2025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450D-02E7-4BF4-9A52-817DE351FFF9}" type="slidenum">
              <a:rPr lang="de-DE" smtClean="0"/>
              <a:t>‹#›</a:t>
            </a:fld>
            <a:endParaRPr lang="de-DE" dirty="0"/>
          </a:p>
        </p:txBody>
      </p:sp>
    </p:spTree>
    <p:extLst>
      <p:ext uri="{BB962C8B-B14F-4D97-AF65-F5344CB8AC3E}">
        <p14:creationId xmlns:p14="http://schemas.microsoft.com/office/powerpoint/2010/main" val="134095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ros.org/en/humble/Concepts/Basic/About-Client-Libraries.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ros.org/en/humble/Concepts/Basic/About-Services.html" TargetMode="External"/><Relationship Id="rId4" Type="http://schemas.openxmlformats.org/officeDocument/2006/relationships/hyperlink" Target="https://docs.ros.org/en/humble/Concepts/Basic/About-Topic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1</a:t>
            </a:fld>
            <a:endParaRPr lang="de-DE" dirty="0"/>
          </a:p>
        </p:txBody>
      </p:sp>
    </p:spTree>
    <p:extLst>
      <p:ext uri="{BB962C8B-B14F-4D97-AF65-F5344CB8AC3E}">
        <p14:creationId xmlns:p14="http://schemas.microsoft.com/office/powerpoint/2010/main" val="9564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10</a:t>
            </a:fld>
            <a:endParaRPr lang="de-DE" dirty="0"/>
          </a:p>
        </p:txBody>
      </p:sp>
    </p:spTree>
    <p:extLst>
      <p:ext uri="{BB962C8B-B14F-4D97-AF65-F5344CB8AC3E}">
        <p14:creationId xmlns:p14="http://schemas.microsoft.com/office/powerpoint/2010/main" val="272828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31D1-23BB-11A1-48D7-19F329EC7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FE121-549D-0DD4-BE3A-BCB4CE458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D1E41-73C6-3D0D-63B1-394F31DC16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A15661-AB28-775E-5553-DCA71A43E074}"/>
              </a:ext>
            </a:extLst>
          </p:cNvPr>
          <p:cNvSpPr>
            <a:spLocks noGrp="1"/>
          </p:cNvSpPr>
          <p:nvPr>
            <p:ph type="sldNum" sz="quarter" idx="5"/>
          </p:nvPr>
        </p:nvSpPr>
        <p:spPr/>
        <p:txBody>
          <a:bodyPr/>
          <a:lstStyle/>
          <a:p>
            <a:fld id="{98C9450D-02E7-4BF4-9A52-817DE351FFF9}" type="slidenum">
              <a:rPr lang="de-DE" smtClean="0"/>
              <a:t>11</a:t>
            </a:fld>
            <a:endParaRPr lang="de-DE" dirty="0"/>
          </a:p>
        </p:txBody>
      </p:sp>
    </p:spTree>
    <p:extLst>
      <p:ext uri="{BB962C8B-B14F-4D97-AF65-F5344CB8AC3E}">
        <p14:creationId xmlns:p14="http://schemas.microsoft.com/office/powerpoint/2010/main" val="2119924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5FB7-D8AA-A750-27B7-F98679549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E7F24-A61D-0DF9-E7F7-61895EADF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37905-D704-FCFB-9C1B-1A6554B93D8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420E47D-2270-1BD9-9161-084F0E15C2CA}"/>
              </a:ext>
            </a:extLst>
          </p:cNvPr>
          <p:cNvSpPr>
            <a:spLocks noGrp="1"/>
          </p:cNvSpPr>
          <p:nvPr>
            <p:ph type="sldNum" sz="quarter" idx="5"/>
          </p:nvPr>
        </p:nvSpPr>
        <p:spPr/>
        <p:txBody>
          <a:bodyPr/>
          <a:lstStyle/>
          <a:p>
            <a:fld id="{98C9450D-02E7-4BF4-9A52-817DE351FFF9}" type="slidenum">
              <a:rPr lang="de-DE" smtClean="0"/>
              <a:t>12</a:t>
            </a:fld>
            <a:endParaRPr lang="de-DE" dirty="0"/>
          </a:p>
        </p:txBody>
      </p:sp>
    </p:spTree>
    <p:extLst>
      <p:ext uri="{BB962C8B-B14F-4D97-AF65-F5344CB8AC3E}">
        <p14:creationId xmlns:p14="http://schemas.microsoft.com/office/powerpoint/2010/main" val="199959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DAF30-1F99-BABD-4853-3605CFE7F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A60C7-DC67-69A4-A211-D0F117B5F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B43BB-5F5B-B58E-E443-30CEBDFC17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304964C-9BCB-8395-99CF-FB07DF6F3ED7}"/>
              </a:ext>
            </a:extLst>
          </p:cNvPr>
          <p:cNvSpPr>
            <a:spLocks noGrp="1"/>
          </p:cNvSpPr>
          <p:nvPr>
            <p:ph type="sldNum" sz="quarter" idx="5"/>
          </p:nvPr>
        </p:nvSpPr>
        <p:spPr/>
        <p:txBody>
          <a:bodyPr/>
          <a:lstStyle/>
          <a:p>
            <a:fld id="{98C9450D-02E7-4BF4-9A52-817DE351FFF9}" type="slidenum">
              <a:rPr lang="de-DE" smtClean="0"/>
              <a:t>13</a:t>
            </a:fld>
            <a:endParaRPr lang="de-DE" dirty="0"/>
          </a:p>
        </p:txBody>
      </p:sp>
    </p:spTree>
    <p:extLst>
      <p:ext uri="{BB962C8B-B14F-4D97-AF65-F5344CB8AC3E}">
        <p14:creationId xmlns:p14="http://schemas.microsoft.com/office/powerpoint/2010/main" val="31951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343A6-A6FF-ECBD-DF77-B1A811866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C8E5C-B292-70CD-3F36-CD1B53A46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8B6B9-D155-9357-D652-14D6A50885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D97C3D-782D-A784-F8E1-D468DBDCA051}"/>
              </a:ext>
            </a:extLst>
          </p:cNvPr>
          <p:cNvSpPr>
            <a:spLocks noGrp="1"/>
          </p:cNvSpPr>
          <p:nvPr>
            <p:ph type="sldNum" sz="quarter" idx="5"/>
          </p:nvPr>
        </p:nvSpPr>
        <p:spPr/>
        <p:txBody>
          <a:bodyPr/>
          <a:lstStyle/>
          <a:p>
            <a:fld id="{98C9450D-02E7-4BF4-9A52-817DE351FFF9}" type="slidenum">
              <a:rPr lang="de-DE" smtClean="0"/>
              <a:t>14</a:t>
            </a:fld>
            <a:endParaRPr lang="de-DE" dirty="0"/>
          </a:p>
        </p:txBody>
      </p:sp>
    </p:spTree>
    <p:extLst>
      <p:ext uri="{BB962C8B-B14F-4D97-AF65-F5344CB8AC3E}">
        <p14:creationId xmlns:p14="http://schemas.microsoft.com/office/powerpoint/2010/main" val="375261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465D-DBA5-F392-6C36-43569099A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6B909-619B-F0BD-A7C1-15A3582CD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CF45C-DD83-F312-2941-163DDF3C54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490EA5-6DA7-0D0B-B45F-0152D890C841}"/>
              </a:ext>
            </a:extLst>
          </p:cNvPr>
          <p:cNvSpPr>
            <a:spLocks noGrp="1"/>
          </p:cNvSpPr>
          <p:nvPr>
            <p:ph type="sldNum" sz="quarter" idx="5"/>
          </p:nvPr>
        </p:nvSpPr>
        <p:spPr/>
        <p:txBody>
          <a:bodyPr/>
          <a:lstStyle/>
          <a:p>
            <a:fld id="{98C9450D-02E7-4BF4-9A52-817DE351FFF9}" type="slidenum">
              <a:rPr lang="de-DE" smtClean="0"/>
              <a:t>15</a:t>
            </a:fld>
            <a:endParaRPr lang="de-DE" dirty="0"/>
          </a:p>
        </p:txBody>
      </p:sp>
    </p:spTree>
    <p:extLst>
      <p:ext uri="{BB962C8B-B14F-4D97-AF65-F5344CB8AC3E}">
        <p14:creationId xmlns:p14="http://schemas.microsoft.com/office/powerpoint/2010/main" val="159650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23F2C-5372-8154-4BDE-036D994C5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4CA7B-CB3C-9568-2779-938C1007B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60590-96DD-0988-6860-28AFEE2C2A9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EDD9D3-BEA6-5B6F-5A2E-B30760FDE1CE}"/>
              </a:ext>
            </a:extLst>
          </p:cNvPr>
          <p:cNvSpPr>
            <a:spLocks noGrp="1"/>
          </p:cNvSpPr>
          <p:nvPr>
            <p:ph type="sldNum" sz="quarter" idx="5"/>
          </p:nvPr>
        </p:nvSpPr>
        <p:spPr/>
        <p:txBody>
          <a:bodyPr/>
          <a:lstStyle/>
          <a:p>
            <a:fld id="{98C9450D-02E7-4BF4-9A52-817DE351FFF9}" type="slidenum">
              <a:rPr lang="de-DE" smtClean="0"/>
              <a:t>16</a:t>
            </a:fld>
            <a:endParaRPr lang="de-DE" dirty="0"/>
          </a:p>
        </p:txBody>
      </p:sp>
    </p:spTree>
    <p:extLst>
      <p:ext uri="{BB962C8B-B14F-4D97-AF65-F5344CB8AC3E}">
        <p14:creationId xmlns:p14="http://schemas.microsoft.com/office/powerpoint/2010/main" val="341318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F4101-56E8-0E34-D50E-BEABDF1F6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D52CB-1614-2F29-5085-960F4912C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FBF5C-104F-E880-7B0F-974EE09B1FE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46102E1-5C6E-E200-7672-9A9D1CAB1E02}"/>
              </a:ext>
            </a:extLst>
          </p:cNvPr>
          <p:cNvSpPr>
            <a:spLocks noGrp="1"/>
          </p:cNvSpPr>
          <p:nvPr>
            <p:ph type="sldNum" sz="quarter" idx="5"/>
          </p:nvPr>
        </p:nvSpPr>
        <p:spPr/>
        <p:txBody>
          <a:bodyPr/>
          <a:lstStyle/>
          <a:p>
            <a:fld id="{98C9450D-02E7-4BF4-9A52-817DE351FFF9}" type="slidenum">
              <a:rPr lang="de-DE" smtClean="0"/>
              <a:t>17</a:t>
            </a:fld>
            <a:endParaRPr lang="de-DE" dirty="0"/>
          </a:p>
        </p:txBody>
      </p:sp>
    </p:spTree>
    <p:extLst>
      <p:ext uri="{BB962C8B-B14F-4D97-AF65-F5344CB8AC3E}">
        <p14:creationId xmlns:p14="http://schemas.microsoft.com/office/powerpoint/2010/main" val="4085100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F014B-8DED-9865-9B24-D3F8201E2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AFF4A-2367-EAED-1B35-022DEBF86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58890-1053-D0C4-3139-5A51F4A3279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7E21BB-FCA3-9A66-654D-13A680FAB1FF}"/>
              </a:ext>
            </a:extLst>
          </p:cNvPr>
          <p:cNvSpPr>
            <a:spLocks noGrp="1"/>
          </p:cNvSpPr>
          <p:nvPr>
            <p:ph type="sldNum" sz="quarter" idx="5"/>
          </p:nvPr>
        </p:nvSpPr>
        <p:spPr/>
        <p:txBody>
          <a:bodyPr/>
          <a:lstStyle/>
          <a:p>
            <a:fld id="{98C9450D-02E7-4BF4-9A52-817DE351FFF9}" type="slidenum">
              <a:rPr lang="de-DE" smtClean="0"/>
              <a:t>18</a:t>
            </a:fld>
            <a:endParaRPr lang="de-DE" dirty="0"/>
          </a:p>
        </p:txBody>
      </p:sp>
    </p:spTree>
    <p:extLst>
      <p:ext uri="{BB962C8B-B14F-4D97-AF65-F5344CB8AC3E}">
        <p14:creationId xmlns:p14="http://schemas.microsoft.com/office/powerpoint/2010/main" val="341472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E245F-BE57-1793-52F2-DBF0F5F9C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ABB1F-9E05-CE70-A3FC-99D00608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9E005-AC7E-8FB8-B656-10D907474F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1665E6F-1FE7-F103-EFB0-630BC2372DDC}"/>
              </a:ext>
            </a:extLst>
          </p:cNvPr>
          <p:cNvSpPr>
            <a:spLocks noGrp="1"/>
          </p:cNvSpPr>
          <p:nvPr>
            <p:ph type="sldNum" sz="quarter" idx="5"/>
          </p:nvPr>
        </p:nvSpPr>
        <p:spPr/>
        <p:txBody>
          <a:bodyPr/>
          <a:lstStyle/>
          <a:p>
            <a:fld id="{98C9450D-02E7-4BF4-9A52-817DE351FFF9}" type="slidenum">
              <a:rPr lang="de-DE" smtClean="0"/>
              <a:t>19</a:t>
            </a:fld>
            <a:endParaRPr lang="de-DE" dirty="0"/>
          </a:p>
        </p:txBody>
      </p:sp>
    </p:spTree>
    <p:extLst>
      <p:ext uri="{BB962C8B-B14F-4D97-AF65-F5344CB8AC3E}">
        <p14:creationId xmlns:p14="http://schemas.microsoft.com/office/powerpoint/2010/main" val="365959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a:t>
            </a:fld>
            <a:endParaRPr lang="de-DE" dirty="0"/>
          </a:p>
        </p:txBody>
      </p:sp>
    </p:spTree>
    <p:extLst>
      <p:ext uri="{BB962C8B-B14F-4D97-AF65-F5344CB8AC3E}">
        <p14:creationId xmlns:p14="http://schemas.microsoft.com/office/powerpoint/2010/main" val="3562838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472E9-9DA4-88EF-CD8B-DA7949E2C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F7EDC-31EB-0642-5080-76C7F4633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5A059-421D-B1D7-2CB0-39356DCBA28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AEDC0F5-6BC3-4B44-E6BE-1C719FEB3927}"/>
              </a:ext>
            </a:extLst>
          </p:cNvPr>
          <p:cNvSpPr>
            <a:spLocks noGrp="1"/>
          </p:cNvSpPr>
          <p:nvPr>
            <p:ph type="sldNum" sz="quarter" idx="5"/>
          </p:nvPr>
        </p:nvSpPr>
        <p:spPr/>
        <p:txBody>
          <a:bodyPr/>
          <a:lstStyle/>
          <a:p>
            <a:fld id="{98C9450D-02E7-4BF4-9A52-817DE351FFF9}" type="slidenum">
              <a:rPr lang="de-DE" smtClean="0"/>
              <a:t>20</a:t>
            </a:fld>
            <a:endParaRPr lang="de-DE" dirty="0"/>
          </a:p>
        </p:txBody>
      </p:sp>
    </p:spTree>
    <p:extLst>
      <p:ext uri="{BB962C8B-B14F-4D97-AF65-F5344CB8AC3E}">
        <p14:creationId xmlns:p14="http://schemas.microsoft.com/office/powerpoint/2010/main" val="233445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31775-7CAD-C94E-DE6A-E306A0269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739EF-ACB6-683F-F4B2-CD86D2D09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999E3-E162-7307-3B54-E809D6CB843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BA4442-043C-37DD-E187-34787FC71A20}"/>
              </a:ext>
            </a:extLst>
          </p:cNvPr>
          <p:cNvSpPr>
            <a:spLocks noGrp="1"/>
          </p:cNvSpPr>
          <p:nvPr>
            <p:ph type="sldNum" sz="quarter" idx="5"/>
          </p:nvPr>
        </p:nvSpPr>
        <p:spPr/>
        <p:txBody>
          <a:bodyPr/>
          <a:lstStyle/>
          <a:p>
            <a:fld id="{98C9450D-02E7-4BF4-9A52-817DE351FFF9}" type="slidenum">
              <a:rPr lang="de-DE" smtClean="0"/>
              <a:t>21</a:t>
            </a:fld>
            <a:endParaRPr lang="de-DE" dirty="0"/>
          </a:p>
        </p:txBody>
      </p:sp>
    </p:spTree>
    <p:extLst>
      <p:ext uri="{BB962C8B-B14F-4D97-AF65-F5344CB8AC3E}">
        <p14:creationId xmlns:p14="http://schemas.microsoft.com/office/powerpoint/2010/main" val="368475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F585-4776-2E3D-9179-E6834C41C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EAB97-73FA-A924-26EA-1703AA79C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4F165-7685-1DCA-3408-CCD404CC71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4022050-3ABA-A1F5-7B3F-E23188B31F7A}"/>
              </a:ext>
            </a:extLst>
          </p:cNvPr>
          <p:cNvSpPr>
            <a:spLocks noGrp="1"/>
          </p:cNvSpPr>
          <p:nvPr>
            <p:ph type="sldNum" sz="quarter" idx="5"/>
          </p:nvPr>
        </p:nvSpPr>
        <p:spPr/>
        <p:txBody>
          <a:bodyPr/>
          <a:lstStyle/>
          <a:p>
            <a:fld id="{98C9450D-02E7-4BF4-9A52-817DE351FFF9}" type="slidenum">
              <a:rPr lang="de-DE" smtClean="0"/>
              <a:t>22</a:t>
            </a:fld>
            <a:endParaRPr lang="de-DE" dirty="0"/>
          </a:p>
        </p:txBody>
      </p:sp>
    </p:spTree>
    <p:extLst>
      <p:ext uri="{BB962C8B-B14F-4D97-AF65-F5344CB8AC3E}">
        <p14:creationId xmlns:p14="http://schemas.microsoft.com/office/powerpoint/2010/main" val="201490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F1E6-9625-A865-8619-9E7ADA9E8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5B8E7-DA32-2DBD-0DB0-16AE95125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53020-FB0C-588A-1006-9B778B69370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70C14C-7F91-5275-754B-7A96EC1D3135}"/>
              </a:ext>
            </a:extLst>
          </p:cNvPr>
          <p:cNvSpPr>
            <a:spLocks noGrp="1"/>
          </p:cNvSpPr>
          <p:nvPr>
            <p:ph type="sldNum" sz="quarter" idx="5"/>
          </p:nvPr>
        </p:nvSpPr>
        <p:spPr/>
        <p:txBody>
          <a:bodyPr/>
          <a:lstStyle/>
          <a:p>
            <a:fld id="{98C9450D-02E7-4BF4-9A52-817DE351FFF9}" type="slidenum">
              <a:rPr lang="de-DE" smtClean="0"/>
              <a:t>23</a:t>
            </a:fld>
            <a:endParaRPr lang="de-DE" dirty="0"/>
          </a:p>
        </p:txBody>
      </p:sp>
    </p:spTree>
    <p:extLst>
      <p:ext uri="{BB962C8B-B14F-4D97-AF65-F5344CB8AC3E}">
        <p14:creationId xmlns:p14="http://schemas.microsoft.com/office/powerpoint/2010/main" val="3774577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1C12C-170A-C806-056B-F2BE85CDF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9EAC4-CFD1-6F70-9B7F-E93836481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F898A-BBC4-84C9-2CAF-1839F14DDBC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E6DB71-AC5D-31A7-85EC-ABEE72868A2E}"/>
              </a:ext>
            </a:extLst>
          </p:cNvPr>
          <p:cNvSpPr>
            <a:spLocks noGrp="1"/>
          </p:cNvSpPr>
          <p:nvPr>
            <p:ph type="sldNum" sz="quarter" idx="5"/>
          </p:nvPr>
        </p:nvSpPr>
        <p:spPr/>
        <p:txBody>
          <a:bodyPr/>
          <a:lstStyle/>
          <a:p>
            <a:fld id="{98C9450D-02E7-4BF4-9A52-817DE351FFF9}" type="slidenum">
              <a:rPr lang="de-DE" smtClean="0"/>
              <a:t>24</a:t>
            </a:fld>
            <a:endParaRPr lang="de-DE" dirty="0"/>
          </a:p>
        </p:txBody>
      </p:sp>
    </p:spTree>
    <p:extLst>
      <p:ext uri="{BB962C8B-B14F-4D97-AF65-F5344CB8AC3E}">
        <p14:creationId xmlns:p14="http://schemas.microsoft.com/office/powerpoint/2010/main" val="3607710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3CBB-197E-E9CD-6FF1-B39868808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92320-40C3-80AE-4953-68B8F0220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839A2-1EBE-19C7-D0C1-ADB50E576B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304D23B-613E-9D9C-DB40-16D4DD39BC78}"/>
              </a:ext>
            </a:extLst>
          </p:cNvPr>
          <p:cNvSpPr>
            <a:spLocks noGrp="1"/>
          </p:cNvSpPr>
          <p:nvPr>
            <p:ph type="sldNum" sz="quarter" idx="5"/>
          </p:nvPr>
        </p:nvSpPr>
        <p:spPr/>
        <p:txBody>
          <a:bodyPr/>
          <a:lstStyle/>
          <a:p>
            <a:fld id="{98C9450D-02E7-4BF4-9A52-817DE351FFF9}" type="slidenum">
              <a:rPr lang="de-DE" smtClean="0"/>
              <a:t>25</a:t>
            </a:fld>
            <a:endParaRPr lang="de-DE" dirty="0"/>
          </a:p>
        </p:txBody>
      </p:sp>
    </p:spTree>
    <p:extLst>
      <p:ext uri="{BB962C8B-B14F-4D97-AF65-F5344CB8AC3E}">
        <p14:creationId xmlns:p14="http://schemas.microsoft.com/office/powerpoint/2010/main" val="3100325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EA33-6567-6F14-E906-01549DB90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F2D-4A26-D2D6-7295-45D595CF9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0F142-AFE4-2725-6668-462641398EB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CD137CE-CAD5-B062-530F-8EFB6F520BBD}"/>
              </a:ext>
            </a:extLst>
          </p:cNvPr>
          <p:cNvSpPr>
            <a:spLocks noGrp="1"/>
          </p:cNvSpPr>
          <p:nvPr>
            <p:ph type="sldNum" sz="quarter" idx="5"/>
          </p:nvPr>
        </p:nvSpPr>
        <p:spPr/>
        <p:txBody>
          <a:bodyPr/>
          <a:lstStyle/>
          <a:p>
            <a:fld id="{98C9450D-02E7-4BF4-9A52-817DE351FFF9}" type="slidenum">
              <a:rPr lang="de-DE" smtClean="0"/>
              <a:t>26</a:t>
            </a:fld>
            <a:endParaRPr lang="de-DE" dirty="0"/>
          </a:p>
        </p:txBody>
      </p:sp>
    </p:spTree>
    <p:extLst>
      <p:ext uri="{BB962C8B-B14F-4D97-AF65-F5344CB8AC3E}">
        <p14:creationId xmlns:p14="http://schemas.microsoft.com/office/powerpoint/2010/main" val="322330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30</a:t>
            </a:fld>
            <a:endParaRPr lang="de-DE" dirty="0"/>
          </a:p>
        </p:txBody>
      </p:sp>
    </p:spTree>
    <p:extLst>
      <p:ext uri="{BB962C8B-B14F-4D97-AF65-F5344CB8AC3E}">
        <p14:creationId xmlns:p14="http://schemas.microsoft.com/office/powerpoint/2010/main" val="396176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31</a:t>
            </a:fld>
            <a:endParaRPr lang="de-DE" dirty="0"/>
          </a:p>
        </p:txBody>
      </p:sp>
    </p:spTree>
    <p:extLst>
      <p:ext uri="{BB962C8B-B14F-4D97-AF65-F5344CB8AC3E}">
        <p14:creationId xmlns:p14="http://schemas.microsoft.com/office/powerpoint/2010/main" val="281117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9450D-02E7-4BF4-9A52-817DE351FFF9}" type="slidenum">
              <a:rPr lang="de-DE" smtClean="0"/>
              <a:t>3</a:t>
            </a:fld>
            <a:endParaRPr lang="de-DE" dirty="0"/>
          </a:p>
        </p:txBody>
      </p:sp>
    </p:spTree>
    <p:extLst>
      <p:ext uri="{BB962C8B-B14F-4D97-AF65-F5344CB8AC3E}">
        <p14:creationId xmlns:p14="http://schemas.microsoft.com/office/powerpoint/2010/main" val="3504197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DT ? </a:t>
            </a:r>
          </a:p>
          <a:p>
            <a:pPr marL="171450" indent="-171450">
              <a:buFontTx/>
              <a:buChar char="-"/>
            </a:pPr>
            <a:r>
              <a:rPr lang="en-US" dirty="0"/>
              <a:t>represents the creation of a virtual replica of a physical object or system that is used to simulate, monitor, and optimize its real-world counterpart.</a:t>
            </a:r>
          </a:p>
        </p:txBody>
      </p:sp>
      <p:sp>
        <p:nvSpPr>
          <p:cNvPr id="4" name="Slide Number Placeholder 3"/>
          <p:cNvSpPr>
            <a:spLocks noGrp="1"/>
          </p:cNvSpPr>
          <p:nvPr>
            <p:ph type="sldNum" sz="quarter" idx="5"/>
          </p:nvPr>
        </p:nvSpPr>
        <p:spPr/>
        <p:txBody>
          <a:bodyPr/>
          <a:lstStyle/>
          <a:p>
            <a:fld id="{98C9450D-02E7-4BF4-9A52-817DE351FFF9}" type="slidenum">
              <a:rPr lang="de-DE" smtClean="0"/>
              <a:t>4</a:t>
            </a:fld>
            <a:endParaRPr lang="de-DE" dirty="0"/>
          </a:p>
        </p:txBody>
      </p:sp>
    </p:spTree>
    <p:extLst>
      <p:ext uri="{BB962C8B-B14F-4D97-AF65-F5344CB8AC3E}">
        <p14:creationId xmlns:p14="http://schemas.microsoft.com/office/powerpoint/2010/main" val="186798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5</a:t>
            </a:fld>
            <a:endParaRPr lang="de-DE" dirty="0"/>
          </a:p>
        </p:txBody>
      </p:sp>
    </p:spTree>
    <p:extLst>
      <p:ext uri="{BB962C8B-B14F-4D97-AF65-F5344CB8AC3E}">
        <p14:creationId xmlns:p14="http://schemas.microsoft.com/office/powerpoint/2010/main" val="67505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ROS2 Nodes :</a:t>
            </a:r>
          </a:p>
          <a:p>
            <a:pPr marL="171450" indent="-171450" algn="l">
              <a:buFontTx/>
              <a:buChar char="-"/>
            </a:pPr>
            <a:r>
              <a:rPr lang="en-US" b="0" i="0" dirty="0">
                <a:solidFill>
                  <a:srgbClr val="404040"/>
                </a:solidFill>
                <a:effectLst/>
                <a:latin typeface="Lato" panose="020F0502020204030203" pitchFamily="34" charset="0"/>
              </a:rPr>
              <a:t>A node is a participant in the ROS 2 graph, which uses a </a:t>
            </a:r>
            <a:r>
              <a:rPr lang="en-US" b="0" i="0" u="none" strike="noStrike" dirty="0">
                <a:solidFill>
                  <a:srgbClr val="2980B9"/>
                </a:solidFill>
                <a:effectLst/>
                <a:latin typeface="Lato" panose="020F0502020204030203" pitchFamily="34" charset="0"/>
                <a:hlinkClick r:id="rId3"/>
              </a:rPr>
              <a:t>client library</a:t>
            </a:r>
            <a:r>
              <a:rPr lang="en-US" b="0" i="0" dirty="0">
                <a:solidFill>
                  <a:srgbClr val="404040"/>
                </a:solidFill>
                <a:effectLst/>
                <a:latin typeface="Lato" panose="020F0502020204030203" pitchFamily="34" charset="0"/>
              </a:rPr>
              <a:t> to communicate with other nodes. Nodes can communicate with other nodes within the same process, in a different process, or on a different machine. Nodes are typically the unit of computation in a ROS graph; each node should do one logical thing.</a:t>
            </a:r>
          </a:p>
          <a:p>
            <a:pPr marL="171450" indent="-171450" algn="l">
              <a:buFontTx/>
              <a:buChar char="-"/>
            </a:pPr>
            <a:r>
              <a:rPr lang="en-US" b="0" i="0" dirty="0">
                <a:solidFill>
                  <a:srgbClr val="404040"/>
                </a:solidFill>
                <a:effectLst/>
                <a:latin typeface="Lato" panose="020F0502020204030203" pitchFamily="34" charset="0"/>
              </a:rPr>
              <a:t>Nodes can </a:t>
            </a:r>
            <a:r>
              <a:rPr lang="en-US" b="0" i="0" u="none" strike="noStrike" dirty="0">
                <a:solidFill>
                  <a:srgbClr val="2980B9"/>
                </a:solidFill>
                <a:effectLst/>
                <a:latin typeface="Lato" panose="020F0502020204030203" pitchFamily="34" charset="0"/>
                <a:hlinkClick r:id="rId4"/>
              </a:rPr>
              <a:t>publish</a:t>
            </a:r>
            <a:r>
              <a:rPr lang="en-US" b="0" i="0" dirty="0">
                <a:solidFill>
                  <a:srgbClr val="404040"/>
                </a:solidFill>
                <a:effectLst/>
                <a:latin typeface="Lato" panose="020F0502020204030203" pitchFamily="34" charset="0"/>
              </a:rPr>
              <a:t> to named topics to deliver data to other nodes, or </a:t>
            </a:r>
            <a:r>
              <a:rPr lang="en-US" b="0" i="0" u="none" strike="noStrike" dirty="0">
                <a:solidFill>
                  <a:srgbClr val="2980B9"/>
                </a:solidFill>
                <a:effectLst/>
                <a:latin typeface="Lato" panose="020F0502020204030203" pitchFamily="34" charset="0"/>
                <a:hlinkClick r:id="rId4"/>
              </a:rPr>
              <a:t>subscribe</a:t>
            </a:r>
            <a:r>
              <a:rPr lang="en-US" b="0" i="0" dirty="0">
                <a:solidFill>
                  <a:srgbClr val="404040"/>
                </a:solidFill>
                <a:effectLst/>
                <a:latin typeface="Lato" panose="020F0502020204030203" pitchFamily="34" charset="0"/>
              </a:rPr>
              <a:t> to named topics to get data from other nodes. They can also act as a </a:t>
            </a:r>
            <a:r>
              <a:rPr lang="en-US" b="0" i="0" u="none" strike="noStrike" dirty="0">
                <a:solidFill>
                  <a:srgbClr val="2980B9"/>
                </a:solidFill>
                <a:effectLst/>
                <a:latin typeface="Lato" panose="020F0502020204030203" pitchFamily="34" charset="0"/>
                <a:hlinkClick r:id="rId5"/>
              </a:rPr>
              <a:t>service client</a:t>
            </a:r>
            <a:r>
              <a:rPr lang="en-US" b="0" i="0" dirty="0">
                <a:solidFill>
                  <a:srgbClr val="404040"/>
                </a:solidFill>
                <a:effectLst/>
                <a:latin typeface="Lato" panose="020F0502020204030203" pitchFamily="34" charset="0"/>
              </a:rPr>
              <a:t> to have another node perform a computation on their behalf, or as a </a:t>
            </a:r>
            <a:r>
              <a:rPr lang="en-US" b="0" i="0" u="none" strike="noStrike" dirty="0">
                <a:solidFill>
                  <a:srgbClr val="2980B9"/>
                </a:solidFill>
                <a:effectLst/>
                <a:latin typeface="Lato" panose="020F0502020204030203" pitchFamily="34" charset="0"/>
                <a:hlinkClick r:id="rId5"/>
              </a:rPr>
              <a:t>service server</a:t>
            </a:r>
            <a:r>
              <a:rPr lang="en-US" b="0" i="0" dirty="0">
                <a:solidFill>
                  <a:srgbClr val="404040"/>
                </a:solidFill>
                <a:effectLst/>
                <a:latin typeface="Lato" panose="020F0502020204030203" pitchFamily="34" charset="0"/>
              </a:rPr>
              <a:t> to provide functionality to other nodes. </a:t>
            </a:r>
          </a:p>
          <a:p>
            <a:br>
              <a:rPr lang="en-US" dirty="0"/>
            </a:b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6</a:t>
            </a:fld>
            <a:endParaRPr lang="de-DE" dirty="0"/>
          </a:p>
        </p:txBody>
      </p:sp>
    </p:spTree>
    <p:extLst>
      <p:ext uri="{BB962C8B-B14F-4D97-AF65-F5344CB8AC3E}">
        <p14:creationId xmlns:p14="http://schemas.microsoft.com/office/powerpoint/2010/main" val="197584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Actions are one of the communication types in ROS 2 and are intended for long running tasks. They consist of three parts: a goal, feedback, and a result.</a:t>
            </a:r>
          </a:p>
          <a:p>
            <a:r>
              <a:rPr lang="en-US" dirty="0"/>
              <a:t>Actions are built on topics and services. Their functionality is like services, except actions are preemptable (you can cancel them while executing). They also provide steady feedback, as opposed to services which return a single response.</a:t>
            </a:r>
          </a:p>
          <a:p>
            <a:r>
              <a:rPr lang="en-US" dirty="0"/>
              <a:t>Actions use a client-server model, like the publisher-subscriber model. An “action client” node sends a goal to an “action server” node that acknowledges the goal and returns a stream of feedback and a result.</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7</a:t>
            </a:fld>
            <a:endParaRPr lang="de-DE" dirty="0"/>
          </a:p>
        </p:txBody>
      </p:sp>
    </p:spTree>
    <p:extLst>
      <p:ext uri="{BB962C8B-B14F-4D97-AF65-F5344CB8AC3E}">
        <p14:creationId xmlns:p14="http://schemas.microsoft.com/office/powerpoint/2010/main" val="91250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ROS2 Layers : </a:t>
            </a:r>
          </a:p>
          <a:p>
            <a:pPr marL="171450" indent="-171450">
              <a:buFontTx/>
              <a:buChar char="-"/>
            </a:pPr>
            <a:r>
              <a:rPr lang="en-GB" dirty="0"/>
              <a:t>App Layer  : where the high level commands come ( RVIZ or some ros2 node ) </a:t>
            </a:r>
          </a:p>
          <a:p>
            <a:pPr marL="171450" indent="-171450">
              <a:buFontTx/>
              <a:buChar char="-"/>
            </a:pPr>
            <a:r>
              <a:rPr lang="en-GB" dirty="0"/>
              <a:t>3</a:t>
            </a:r>
            <a:r>
              <a:rPr lang="en-GB" baseline="30000" dirty="0"/>
              <a:t>rd</a:t>
            </a:r>
            <a:r>
              <a:rPr lang="en-GB" dirty="0"/>
              <a:t> party software : like Movit2 for </a:t>
            </a:r>
            <a:r>
              <a:rPr lang="en-US" b="0" i="0" dirty="0">
                <a:solidFill>
                  <a:srgbClr val="404040"/>
                </a:solidFill>
                <a:effectLst/>
                <a:latin typeface="Lato" panose="020F0502020204030203" pitchFamily="34" charset="0"/>
              </a:rPr>
              <a:t>motion planning, manipulation, 3D perception, kinematics, control, and navigation.</a:t>
            </a:r>
          </a:p>
          <a:p>
            <a:pPr marL="171450" indent="-171450">
              <a:buFontTx/>
              <a:buChar char="-"/>
            </a:pPr>
            <a:r>
              <a:rPr lang="en-US" b="0" i="0" dirty="0">
                <a:solidFill>
                  <a:srgbClr val="404040"/>
                </a:solidFill>
                <a:effectLst/>
                <a:latin typeface="Lato" panose="020F0502020204030203" pitchFamily="34" charset="0"/>
              </a:rPr>
              <a:t>Controllers </a:t>
            </a: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8</a:t>
            </a:fld>
            <a:endParaRPr lang="de-DE" dirty="0"/>
          </a:p>
        </p:txBody>
      </p:sp>
    </p:spTree>
    <p:extLst>
      <p:ext uri="{BB962C8B-B14F-4D97-AF65-F5344CB8AC3E}">
        <p14:creationId xmlns:p14="http://schemas.microsoft.com/office/powerpoint/2010/main" val="93623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213E-2051-2B50-A284-539B99BF6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E9CB3-F2F9-E99F-5E73-1C7D83C09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FBA25-D3A3-70A1-38B4-AA4BCCDBA5AB}"/>
              </a:ext>
            </a:extLst>
          </p:cNvPr>
          <p:cNvSpPr>
            <a:spLocks noGrp="1"/>
          </p:cNvSpPr>
          <p:nvPr>
            <p:ph type="body" idx="1"/>
          </p:nvPr>
        </p:nvSpPr>
        <p:spPr/>
        <p:txBody>
          <a:bodyPr/>
          <a:lstStyle/>
          <a:p>
            <a:r>
              <a:rPr lang="en-GB" dirty="0"/>
              <a:t>System overview : </a:t>
            </a:r>
          </a:p>
        </p:txBody>
      </p:sp>
      <p:sp>
        <p:nvSpPr>
          <p:cNvPr id="4" name="Slide Number Placeholder 3">
            <a:extLst>
              <a:ext uri="{FF2B5EF4-FFF2-40B4-BE49-F238E27FC236}">
                <a16:creationId xmlns:a16="http://schemas.microsoft.com/office/drawing/2014/main" id="{32B6AFB2-5352-9B8A-CDA0-BC8577E2C2E7}"/>
              </a:ext>
            </a:extLst>
          </p:cNvPr>
          <p:cNvSpPr>
            <a:spLocks noGrp="1"/>
          </p:cNvSpPr>
          <p:nvPr>
            <p:ph type="sldNum" sz="quarter" idx="5"/>
          </p:nvPr>
        </p:nvSpPr>
        <p:spPr/>
        <p:txBody>
          <a:bodyPr/>
          <a:lstStyle/>
          <a:p>
            <a:fld id="{98C9450D-02E7-4BF4-9A52-817DE351FFF9}" type="slidenum">
              <a:rPr lang="de-DE" smtClean="0"/>
              <a:t>9</a:t>
            </a:fld>
            <a:endParaRPr lang="de-DE" dirty="0"/>
          </a:p>
        </p:txBody>
      </p:sp>
    </p:spTree>
    <p:extLst>
      <p:ext uri="{BB962C8B-B14F-4D97-AF65-F5344CB8AC3E}">
        <p14:creationId xmlns:p14="http://schemas.microsoft.com/office/powerpoint/2010/main" val="301301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20/03/2025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4403090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20/03/2025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0374419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20/03/2025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3552789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E92F937-2A94-4AD3-9948-390248B25EE2}"/>
              </a:ext>
            </a:extLst>
          </p:cNvPr>
          <p:cNvSpPr>
            <a:spLocks noGrp="1"/>
          </p:cNvSpPr>
          <p:nvPr>
            <p:ph type="subTitle" idx="1"/>
          </p:nvPr>
        </p:nvSpPr>
        <p:spPr>
          <a:xfrm>
            <a:off x="515938" y="2623708"/>
            <a:ext cx="9540875" cy="2026903"/>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918799BE-E2C2-4FFF-A9D5-141CBFF22962}"/>
              </a:ext>
            </a:extLst>
          </p:cNvPr>
          <p:cNvSpPr>
            <a:spLocks noGrp="1"/>
          </p:cNvSpPr>
          <p:nvPr>
            <p:ph type="title" hasCustomPrompt="1"/>
          </p:nvPr>
        </p:nvSpPr>
        <p:spPr>
          <a:xfrm>
            <a:off x="515938" y="800100"/>
            <a:ext cx="9540875" cy="1823605"/>
          </a:xfrm>
        </p:spPr>
        <p:txBody>
          <a:bodyPr lIns="0">
            <a:noAutofit/>
          </a:bodyPr>
          <a:lstStyle>
            <a:lvl1pPr>
              <a:defRPr sz="5400"/>
            </a:lvl1pPr>
          </a:lstStyle>
          <a:p>
            <a:r>
              <a:rPr lang="de-DE" dirty="0"/>
              <a:t>Mastertitelformat </a:t>
            </a:r>
            <a:br>
              <a:rPr lang="de-DE" dirty="0"/>
            </a:br>
            <a:r>
              <a:rPr lang="de-DE" dirty="0"/>
              <a:t>bearbeiten</a:t>
            </a:r>
          </a:p>
        </p:txBody>
      </p:sp>
      <p:sp>
        <p:nvSpPr>
          <p:cNvPr id="6" name="Fußzeilenplatzhalter 4">
            <a:extLst>
              <a:ext uri="{FF2B5EF4-FFF2-40B4-BE49-F238E27FC236}">
                <a16:creationId xmlns:a16="http://schemas.microsoft.com/office/drawing/2014/main" id="{1C3DA5FA-0E8D-4FCE-969B-835CF798067C}"/>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7AFBDDDF-10BF-49BB-BAD3-4D43B963B1E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66420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Abschnittsfolie mit Bild">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BE318CCB-74F7-4C95-97E3-C7B304E0B2DF}"/>
              </a:ext>
              <a:ext uri="{C183D7F6-B498-43B3-948B-1728B52AA6E4}">
                <adec:decorative xmlns:adec="http://schemas.microsoft.com/office/drawing/2017/decorative" val="1"/>
              </a:ext>
            </a:extLst>
          </p:cNvPr>
          <p:cNvSpPr>
            <a:spLocks noGrp="1"/>
          </p:cNvSpPr>
          <p:nvPr>
            <p:ph type="pic" sz="quarter" idx="15"/>
          </p:nvPr>
        </p:nvSpPr>
        <p:spPr>
          <a:xfrm>
            <a:off x="7797934" y="1665293"/>
            <a:ext cx="3882423" cy="4574827"/>
          </a:xfrm>
          <a:custGeom>
            <a:avLst/>
            <a:gdLst>
              <a:gd name="connsiteX0" fmla="*/ 0 w 5580063"/>
              <a:gd name="connsiteY0" fmla="*/ 0 h 4608513"/>
              <a:gd name="connsiteX1" fmla="*/ 5580063 w 5580063"/>
              <a:gd name="connsiteY1" fmla="*/ 0 h 4608513"/>
              <a:gd name="connsiteX2" fmla="*/ 5580063 w 5580063"/>
              <a:gd name="connsiteY2" fmla="*/ 4608513 h 4608513"/>
              <a:gd name="connsiteX3" fmla="*/ 0 w 5580063"/>
              <a:gd name="connsiteY3" fmla="*/ 4608513 h 4608513"/>
              <a:gd name="connsiteX4" fmla="*/ 0 w 5580063"/>
              <a:gd name="connsiteY4" fmla="*/ 0 h 4608513"/>
              <a:gd name="connsiteX0" fmla="*/ 0 w 5580063"/>
              <a:gd name="connsiteY0" fmla="*/ 0 h 4608513"/>
              <a:gd name="connsiteX1" fmla="*/ 5580063 w 5580063"/>
              <a:gd name="connsiteY1" fmla="*/ 0 h 4608513"/>
              <a:gd name="connsiteX2" fmla="*/ 5580063 w 5580063"/>
              <a:gd name="connsiteY2" fmla="*/ 4608513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5580063 w 5580063"/>
              <a:gd name="connsiteY3" fmla="*/ 4608513 h 4608513"/>
              <a:gd name="connsiteX4" fmla="*/ 4963473 w 5580063"/>
              <a:gd name="connsiteY4" fmla="*/ 4603013 h 4608513"/>
              <a:gd name="connsiteX5" fmla="*/ 0 w 5580063"/>
              <a:gd name="connsiteY5" fmla="*/ 4608513 h 4608513"/>
              <a:gd name="connsiteX6" fmla="*/ 0 w 5580063"/>
              <a:gd name="connsiteY6"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0063"/>
              <a:gd name="connsiteY0" fmla="*/ 0 h 4614027"/>
              <a:gd name="connsiteX1" fmla="*/ 5580063 w 5580063"/>
              <a:gd name="connsiteY1" fmla="*/ 0 h 4614027"/>
              <a:gd name="connsiteX2" fmla="*/ 5574518 w 5580063"/>
              <a:gd name="connsiteY2" fmla="*/ 3996302 h 4614027"/>
              <a:gd name="connsiteX3" fmla="*/ 4963473 w 5580063"/>
              <a:gd name="connsiteY3" fmla="*/ 4603013 h 4614027"/>
              <a:gd name="connsiteX4" fmla="*/ 0 w 5580063"/>
              <a:gd name="connsiteY4" fmla="*/ 4608513 h 4614027"/>
              <a:gd name="connsiteX5" fmla="*/ 0 w 5580063"/>
              <a:gd name="connsiteY5" fmla="*/ 0 h 4614027"/>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993202"/>
              <a:gd name="connsiteY0" fmla="*/ 0 h 4608513"/>
              <a:gd name="connsiteX1" fmla="*/ 5580063 w 5993202"/>
              <a:gd name="connsiteY1" fmla="*/ 0 h 4608513"/>
              <a:gd name="connsiteX2" fmla="*/ 5578851 w 5993202"/>
              <a:gd name="connsiteY2" fmla="*/ 3892294 h 4608513"/>
              <a:gd name="connsiteX3" fmla="*/ 5574518 w 5993202"/>
              <a:gd name="connsiteY3" fmla="*/ 3996302 h 4608513"/>
              <a:gd name="connsiteX4" fmla="*/ 4963473 w 5993202"/>
              <a:gd name="connsiteY4" fmla="*/ 4603013 h 4608513"/>
              <a:gd name="connsiteX5" fmla="*/ 0 w 5993202"/>
              <a:gd name="connsiteY5" fmla="*/ 4608513 h 4608513"/>
              <a:gd name="connsiteX6" fmla="*/ 0 w 5993202"/>
              <a:gd name="connsiteY6" fmla="*/ 0 h 4608513"/>
              <a:gd name="connsiteX0" fmla="*/ 0 w 6016765"/>
              <a:gd name="connsiteY0" fmla="*/ 0 h 4608513"/>
              <a:gd name="connsiteX1" fmla="*/ 5580063 w 6016765"/>
              <a:gd name="connsiteY1" fmla="*/ 0 h 4608513"/>
              <a:gd name="connsiteX2" fmla="*/ 5578851 w 6016765"/>
              <a:gd name="connsiteY2" fmla="*/ 3892294 h 4608513"/>
              <a:gd name="connsiteX3" fmla="*/ 4963473 w 6016765"/>
              <a:gd name="connsiteY3" fmla="*/ 4603013 h 4608513"/>
              <a:gd name="connsiteX4" fmla="*/ 0 w 6016765"/>
              <a:gd name="connsiteY4" fmla="*/ 4608513 h 4608513"/>
              <a:gd name="connsiteX5" fmla="*/ 0 w 6016765"/>
              <a:gd name="connsiteY5" fmla="*/ 0 h 4608513"/>
              <a:gd name="connsiteX0" fmla="*/ 0 w 5586271"/>
              <a:gd name="connsiteY0" fmla="*/ 0 h 4608513"/>
              <a:gd name="connsiteX1" fmla="*/ 5580063 w 5586271"/>
              <a:gd name="connsiteY1" fmla="*/ 0 h 4608513"/>
              <a:gd name="connsiteX2" fmla="*/ 5578851 w 5586271"/>
              <a:gd name="connsiteY2" fmla="*/ 3892294 h 4608513"/>
              <a:gd name="connsiteX3" fmla="*/ 4963473 w 5586271"/>
              <a:gd name="connsiteY3" fmla="*/ 4603013 h 4608513"/>
              <a:gd name="connsiteX4" fmla="*/ 0 w 5586271"/>
              <a:gd name="connsiteY4" fmla="*/ 4608513 h 4608513"/>
              <a:gd name="connsiteX5" fmla="*/ 0 w 5586271"/>
              <a:gd name="connsiteY5" fmla="*/ 0 h 4608513"/>
              <a:gd name="connsiteX0" fmla="*/ 0 w 5626838"/>
              <a:gd name="connsiteY0" fmla="*/ 0 h 4608513"/>
              <a:gd name="connsiteX1" fmla="*/ 5580063 w 5626838"/>
              <a:gd name="connsiteY1" fmla="*/ 0 h 4608513"/>
              <a:gd name="connsiteX2" fmla="*/ 5578851 w 5626838"/>
              <a:gd name="connsiteY2" fmla="*/ 3892294 h 4608513"/>
              <a:gd name="connsiteX3" fmla="*/ 4963473 w 5626838"/>
              <a:gd name="connsiteY3" fmla="*/ 4603013 h 4608513"/>
              <a:gd name="connsiteX4" fmla="*/ 0 w 5626838"/>
              <a:gd name="connsiteY4" fmla="*/ 4608513 h 4608513"/>
              <a:gd name="connsiteX5" fmla="*/ 0 w 5626838"/>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4829516 w 5580063"/>
              <a:gd name="connsiteY4" fmla="*/ 4598679 h 4608513"/>
              <a:gd name="connsiteX5" fmla="*/ 0 w 5580063"/>
              <a:gd name="connsiteY5" fmla="*/ 4608513 h 4608513"/>
              <a:gd name="connsiteX6" fmla="*/ 0 w 5580063"/>
              <a:gd name="connsiteY6"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0 w 5580063"/>
              <a:gd name="connsiteY5" fmla="*/ 0 h 4611363"/>
              <a:gd name="connsiteX0" fmla="*/ 175634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175634 w 5580063"/>
              <a:gd name="connsiteY5" fmla="*/ 0 h 4611363"/>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23418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1363"/>
              <a:gd name="connsiteX1" fmla="*/ 5404429 w 5404429"/>
              <a:gd name="connsiteY1" fmla="*/ 0 h 4611363"/>
              <a:gd name="connsiteX2" fmla="*/ 5403217 w 5404429"/>
              <a:gd name="connsiteY2" fmla="*/ 3892294 h 4611363"/>
              <a:gd name="connsiteX3" fmla="*/ 4658716 w 5404429"/>
              <a:gd name="connsiteY3" fmla="*/ 4611363 h 4611363"/>
              <a:gd name="connsiteX4" fmla="*/ 11709 w 5404429"/>
              <a:gd name="connsiteY4" fmla="*/ 4608513 h 4611363"/>
              <a:gd name="connsiteX5" fmla="*/ 0 w 5404429"/>
              <a:gd name="connsiteY5" fmla="*/ 0 h 4611363"/>
              <a:gd name="connsiteX0" fmla="*/ 1650645 w 5392736"/>
              <a:gd name="connsiteY0" fmla="*/ 0 h 4611363"/>
              <a:gd name="connsiteX1" fmla="*/ 5392736 w 5392736"/>
              <a:gd name="connsiteY1" fmla="*/ 0 h 4611363"/>
              <a:gd name="connsiteX2" fmla="*/ 5391524 w 5392736"/>
              <a:gd name="connsiteY2" fmla="*/ 3892294 h 4611363"/>
              <a:gd name="connsiteX3" fmla="*/ 4647023 w 5392736"/>
              <a:gd name="connsiteY3" fmla="*/ 4611363 h 4611363"/>
              <a:gd name="connsiteX4" fmla="*/ 16 w 5392736"/>
              <a:gd name="connsiteY4" fmla="*/ 4608513 h 4611363"/>
              <a:gd name="connsiteX5" fmla="*/ 1650645 w 5392736"/>
              <a:gd name="connsiteY5" fmla="*/ 0 h 4611363"/>
              <a:gd name="connsiteX0" fmla="*/ 0 w 3742091"/>
              <a:gd name="connsiteY0" fmla="*/ 0 h 4611363"/>
              <a:gd name="connsiteX1" fmla="*/ 3742091 w 3742091"/>
              <a:gd name="connsiteY1" fmla="*/ 0 h 4611363"/>
              <a:gd name="connsiteX2" fmla="*/ 3740879 w 3742091"/>
              <a:gd name="connsiteY2" fmla="*/ 3892294 h 4611363"/>
              <a:gd name="connsiteX3" fmla="*/ 2996378 w 3742091"/>
              <a:gd name="connsiteY3" fmla="*/ 4611363 h 4611363"/>
              <a:gd name="connsiteX4" fmla="*/ 6762 w 3742091"/>
              <a:gd name="connsiteY4" fmla="*/ 4608513 h 4611363"/>
              <a:gd name="connsiteX5" fmla="*/ 0 w 3742091"/>
              <a:gd name="connsiteY5" fmla="*/ 0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738982 w 4474311"/>
              <a:gd name="connsiteY4" fmla="*/ 4608513 h 4611363"/>
              <a:gd name="connsiteX5" fmla="*/ 0 w 4474311"/>
              <a:gd name="connsiteY5" fmla="*/ 4327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16656 w 4474311"/>
              <a:gd name="connsiteY4" fmla="*/ 4608513 h 4611363"/>
              <a:gd name="connsiteX5" fmla="*/ 0 w 4474311"/>
              <a:gd name="connsiteY5" fmla="*/ 4327 h 46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4311" h="4611363">
                <a:moveTo>
                  <a:pt x="0" y="4327"/>
                </a:moveTo>
                <a:lnTo>
                  <a:pt x="4474311" y="0"/>
                </a:lnTo>
                <a:lnTo>
                  <a:pt x="4473099" y="3892294"/>
                </a:lnTo>
                <a:cubicBezTo>
                  <a:pt x="4457884" y="4303381"/>
                  <a:pt x="4243877" y="4604668"/>
                  <a:pt x="3728598" y="4611363"/>
                </a:cubicBezTo>
                <a:lnTo>
                  <a:pt x="16656" y="4608513"/>
                </a:lnTo>
                <a:cubicBezTo>
                  <a:pt x="10802" y="3070635"/>
                  <a:pt x="5854" y="1542205"/>
                  <a:pt x="0" y="4327"/>
                </a:cubicBezTo>
                <a:close/>
              </a:path>
            </a:pathLst>
          </a:custGeom>
        </p:spPr>
        <p:txBody>
          <a:bodyPr/>
          <a:lstStyle>
            <a:lvl1pPr marL="0" indent="0">
              <a:buNone/>
              <a:defRPr/>
            </a:lvl1pPr>
          </a:lstStyle>
          <a:p>
            <a:r>
              <a:rPr lang="en-US" dirty="0"/>
              <a:t>Click icon to add picture</a:t>
            </a:r>
            <a:endParaRPr lang="de-DE" dirty="0"/>
          </a:p>
        </p:txBody>
      </p:sp>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7108822"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22" name="Titel 10">
            <a:extLst>
              <a:ext uri="{FF2B5EF4-FFF2-40B4-BE49-F238E27FC236}">
                <a16:creationId xmlns:a16="http://schemas.microsoft.com/office/drawing/2014/main" id="{FBF77ECA-74DA-4074-B03D-036B25DAA178}"/>
              </a:ext>
            </a:extLst>
          </p:cNvPr>
          <p:cNvSpPr>
            <a:spLocks noGrp="1"/>
          </p:cNvSpPr>
          <p:nvPr>
            <p:ph type="title" hasCustomPrompt="1"/>
          </p:nvPr>
        </p:nvSpPr>
        <p:spPr>
          <a:xfrm>
            <a:off x="515941" y="1560765"/>
            <a:ext cx="7108822"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9" name="Gerader Verbinder 8">
            <a:extLst>
              <a:ext uri="{FF2B5EF4-FFF2-40B4-BE49-F238E27FC236}">
                <a16:creationId xmlns:a16="http://schemas.microsoft.com/office/drawing/2014/main" id="{75489E14-E4D1-4AA1-8926-83E87744776C}"/>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ußzeilenplatzhalter 4">
            <a:extLst>
              <a:ext uri="{FF2B5EF4-FFF2-40B4-BE49-F238E27FC236}">
                <a16:creationId xmlns:a16="http://schemas.microsoft.com/office/drawing/2014/main" id="{31325EAB-71A2-4773-8E51-45017ED55196}"/>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8" name="Grafik 7">
            <a:extLst>
              <a:ext uri="{FF2B5EF4-FFF2-40B4-BE49-F238E27FC236}">
                <a16:creationId xmlns:a16="http://schemas.microsoft.com/office/drawing/2014/main" id="{93C7B8A9-07FB-4EB0-8CB7-7750E4CF041F}"/>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90585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Abschnittsfolie ">
    <p:spTree>
      <p:nvGrpSpPr>
        <p:cNvPr id="1" name=""/>
        <p:cNvGrpSpPr/>
        <p:nvPr/>
      </p:nvGrpSpPr>
      <p:grpSpPr>
        <a:xfrm>
          <a:off x="0" y="0"/>
          <a:ext cx="0" cy="0"/>
          <a:chOff x="0" y="0"/>
          <a:chExt cx="0" cy="0"/>
        </a:xfrm>
      </p:grpSpPr>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C12EB044-8920-49E3-8404-5DDC76983440}"/>
              </a:ext>
            </a:extLst>
          </p:cNvPr>
          <p:cNvSpPr>
            <a:spLocks noGrp="1"/>
          </p:cNvSpPr>
          <p:nvPr>
            <p:ph type="title" hasCustomPrompt="1"/>
          </p:nvPr>
        </p:nvSpPr>
        <p:spPr>
          <a:xfrm>
            <a:off x="515941" y="1560765"/>
            <a:ext cx="10350499"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17" name="Gerader Verbinder 16">
            <a:extLst>
              <a:ext uri="{FF2B5EF4-FFF2-40B4-BE49-F238E27FC236}">
                <a16:creationId xmlns:a16="http://schemas.microsoft.com/office/drawing/2014/main" id="{78C075F4-C5F0-4B6E-B838-295C081A332F}"/>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ußzeilenplatzhalter 4">
            <a:extLst>
              <a:ext uri="{FF2B5EF4-FFF2-40B4-BE49-F238E27FC236}">
                <a16:creationId xmlns:a16="http://schemas.microsoft.com/office/drawing/2014/main" id="{46A00A87-0623-4E3F-89B5-065C8DB9330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01C47274-8A31-4A83-A18F-136070369E11}"/>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993398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nittsfolie dunkel">
    <p:bg>
      <p:bgPr>
        <a:solidFill>
          <a:schemeClr val="tx1"/>
        </a:solidFill>
        <a:effectLst/>
      </p:bgPr>
    </p:bg>
    <p:spTree>
      <p:nvGrpSpPr>
        <p:cNvPr id="1" name=""/>
        <p:cNvGrpSpPr/>
        <p:nvPr/>
      </p:nvGrpSpPr>
      <p:grpSpPr>
        <a:xfrm>
          <a:off x="0" y="0"/>
          <a:ext cx="0" cy="0"/>
          <a:chOff x="0" y="0"/>
          <a:chExt cx="0" cy="0"/>
        </a:xfrm>
      </p:grpSpPr>
      <p:sp>
        <p:nvSpPr>
          <p:cNvPr id="12" name="Untertitel 2">
            <a:extLst>
              <a:ext uri="{FF2B5EF4-FFF2-40B4-BE49-F238E27FC236}">
                <a16:creationId xmlns:a16="http://schemas.microsoft.com/office/drawing/2014/main" id="{A43645FE-514C-47CB-9459-A776B5D6E48E}"/>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0" name="Titel 10">
            <a:extLst>
              <a:ext uri="{FF2B5EF4-FFF2-40B4-BE49-F238E27FC236}">
                <a16:creationId xmlns:a16="http://schemas.microsoft.com/office/drawing/2014/main" id="{F8549E49-E4E4-4B84-9D1C-EE8319BEAB1D}"/>
              </a:ext>
            </a:extLst>
          </p:cNvPr>
          <p:cNvSpPr>
            <a:spLocks noGrp="1"/>
          </p:cNvSpPr>
          <p:nvPr>
            <p:ph type="title" hasCustomPrompt="1"/>
          </p:nvPr>
        </p:nvSpPr>
        <p:spPr>
          <a:xfrm>
            <a:off x="515941" y="1560765"/>
            <a:ext cx="10350499" cy="1451298"/>
          </a:xfrm>
        </p:spPr>
        <p:txBody>
          <a:bodyPr lIns="0" anchor="t" anchorCtr="0">
            <a:noAutofit/>
          </a:bodyPr>
          <a:lstStyle>
            <a:lvl1pPr>
              <a:defRPr sz="4400">
                <a:solidFill>
                  <a:schemeClr val="bg1"/>
                </a:solidFill>
              </a:defRPr>
            </a:lvl1pPr>
          </a:lstStyle>
          <a:p>
            <a:r>
              <a:rPr lang="de-DE" dirty="0"/>
              <a:t>Mastertitelformat </a:t>
            </a:r>
            <a:br>
              <a:rPr lang="de-DE" dirty="0"/>
            </a:br>
            <a:r>
              <a:rPr lang="de-DE" dirty="0"/>
              <a:t>bearbeiten</a:t>
            </a:r>
          </a:p>
        </p:txBody>
      </p:sp>
      <p:cxnSp>
        <p:nvCxnSpPr>
          <p:cNvPr id="8" name="Gerader Verbinder 7">
            <a:extLst>
              <a:ext uri="{FF2B5EF4-FFF2-40B4-BE49-F238E27FC236}">
                <a16:creationId xmlns:a16="http://schemas.microsoft.com/office/drawing/2014/main" id="{5A4B8B78-26AA-43E9-B542-72D80D4FE4B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76DFB7D0-439D-4FCE-B183-BB4EBAFC253F}"/>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bg1"/>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590BA71F-2528-49F4-B076-5CBFE70A286F}"/>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bg1"/>
                </a:solidFill>
                <a:latin typeface="+mj-lt"/>
              </a:rPr>
              <a:pPr algn="r">
                <a:lnSpc>
                  <a:spcPct val="100000"/>
                </a:lnSpc>
              </a:pPr>
              <a:t>‹#›</a:t>
            </a:fld>
            <a:endParaRPr lang="de-DE" sz="1051" b="0" dirty="0">
              <a:solidFill>
                <a:schemeClr val="bg1"/>
              </a:solidFill>
              <a:latin typeface="+mj-lt"/>
            </a:endParaRPr>
          </a:p>
        </p:txBody>
      </p:sp>
      <p:pic>
        <p:nvPicPr>
          <p:cNvPr id="9" name="Grafik 8">
            <a:extLst>
              <a:ext uri="{FF2B5EF4-FFF2-40B4-BE49-F238E27FC236}">
                <a16:creationId xmlns:a16="http://schemas.microsoft.com/office/drawing/2014/main" id="{21DD3848-95CA-4B9C-B563-A7E052F3C103}"/>
              </a:ext>
            </a:extLst>
          </p:cNvPr>
          <p:cNvPicPr>
            <a:picLocks noChangeAspect="1"/>
          </p:cNvPicPr>
          <p:nvPr userDrawn="1"/>
        </p:nvPicPr>
        <p:blipFill>
          <a:blip r:embed="rId2"/>
          <a:stretch>
            <a:fillRect/>
          </a:stretch>
        </p:blipFill>
        <p:spPr>
          <a:xfrm>
            <a:off x="10595579" y="374938"/>
            <a:ext cx="1079999" cy="560501"/>
          </a:xfrm>
          <a:prstGeom prst="rect">
            <a:avLst/>
          </a:prstGeom>
        </p:spPr>
      </p:pic>
    </p:spTree>
    <p:extLst>
      <p:ext uri="{BB962C8B-B14F-4D97-AF65-F5344CB8AC3E}">
        <p14:creationId xmlns:p14="http://schemas.microsoft.com/office/powerpoint/2010/main" val="1607838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2" y="441525"/>
            <a:ext cx="10151956"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0" y="1665290"/>
            <a:ext cx="548909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6184901" y="1665290"/>
            <a:ext cx="549116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C9756E5-9126-493A-990A-5D7F880A584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9ACCA54B-C1A9-48E1-B82F-7785A00E8CCB}"/>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6" name="Textfeld 15">
            <a:extLst>
              <a:ext uri="{FF2B5EF4-FFF2-40B4-BE49-F238E27FC236}">
                <a16:creationId xmlns:a16="http://schemas.microsoft.com/office/drawing/2014/main" id="{D89FB1A2-A054-4EB3-BE08-5C2208ABF506}"/>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3" name="Grafik 12">
            <a:extLst>
              <a:ext uri="{FF2B5EF4-FFF2-40B4-BE49-F238E27FC236}">
                <a16:creationId xmlns:a16="http://schemas.microsoft.com/office/drawing/2014/main" id="{1B59213C-931E-41B8-90A6-F2DF5048DE40}"/>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54137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1" y="1665290"/>
            <a:ext cx="3060219"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4564550"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F9D50FD4-6DEF-4FE1-994B-E936C1166AD3}"/>
              </a:ext>
            </a:extLst>
          </p:cNvPr>
          <p:cNvSpPr>
            <a:spLocks noGrp="1"/>
          </p:cNvSpPr>
          <p:nvPr>
            <p:ph sz="half" idx="14"/>
          </p:nvPr>
        </p:nvSpPr>
        <p:spPr>
          <a:xfrm>
            <a:off x="8615365"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Gerader Verbinder 13">
            <a:extLst>
              <a:ext uri="{FF2B5EF4-FFF2-40B4-BE49-F238E27FC236}">
                <a16:creationId xmlns:a16="http://schemas.microsoft.com/office/drawing/2014/main" id="{A4C744DD-F400-49C2-8CC5-1B45F895E65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A4134CDF-B20D-4BA4-8C1A-1453285FDB3A}"/>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3" name="Textfeld 12">
            <a:extLst>
              <a:ext uri="{FF2B5EF4-FFF2-40B4-BE49-F238E27FC236}">
                <a16:creationId xmlns:a16="http://schemas.microsoft.com/office/drawing/2014/main" id="{0C7EECA9-F9AE-4FEC-A100-495557831D59}"/>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8F69080F-830A-490B-8CF1-93D70B7CB442}"/>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750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981CCD0-954E-4C56-B388-12EB6877F630}"/>
              </a:ext>
            </a:extLst>
          </p:cNvPr>
          <p:cNvSpPr>
            <a:spLocks noGrp="1"/>
          </p:cNvSpPr>
          <p:nvPr>
            <p:ph type="body" idx="1"/>
          </p:nvPr>
        </p:nvSpPr>
        <p:spPr>
          <a:xfrm>
            <a:off x="515939" y="1665293"/>
            <a:ext cx="5481636"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BA7B5F65-5407-4383-A022-B004EC10C31B}"/>
              </a:ext>
            </a:extLst>
          </p:cNvPr>
          <p:cNvSpPr>
            <a:spLocks noGrp="1"/>
          </p:cNvSpPr>
          <p:nvPr>
            <p:ph sz="half" idx="2"/>
          </p:nvPr>
        </p:nvSpPr>
        <p:spPr>
          <a:xfrm>
            <a:off x="515939" y="2426902"/>
            <a:ext cx="5481636"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332DF9FA-50B6-4E04-86E4-1E8289271E99}"/>
              </a:ext>
            </a:extLst>
          </p:cNvPr>
          <p:cNvSpPr>
            <a:spLocks noGrp="1"/>
          </p:cNvSpPr>
          <p:nvPr>
            <p:ph type="body" sz="quarter" idx="3"/>
          </p:nvPr>
        </p:nvSpPr>
        <p:spPr>
          <a:xfrm>
            <a:off x="6194432" y="1665293"/>
            <a:ext cx="5459409"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F6F049E5-314C-45C8-9251-0775564E6935}"/>
              </a:ext>
            </a:extLst>
          </p:cNvPr>
          <p:cNvSpPr>
            <a:spLocks noGrp="1"/>
          </p:cNvSpPr>
          <p:nvPr>
            <p:ph sz="quarter" idx="4"/>
          </p:nvPr>
        </p:nvSpPr>
        <p:spPr>
          <a:xfrm>
            <a:off x="6194432" y="2426902"/>
            <a:ext cx="5459409"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el 7">
            <a:extLst>
              <a:ext uri="{FF2B5EF4-FFF2-40B4-BE49-F238E27FC236}">
                <a16:creationId xmlns:a16="http://schemas.microsoft.com/office/drawing/2014/main" id="{35357340-CDA2-45E4-947B-5CAAB1838FAD}"/>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9" name="Textplatzhalter 4">
            <a:extLst>
              <a:ext uri="{FF2B5EF4-FFF2-40B4-BE49-F238E27FC236}">
                <a16:creationId xmlns:a16="http://schemas.microsoft.com/office/drawing/2014/main" id="{B94750B5-39C0-4A98-A0EC-D8CF68FA0B41}"/>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20" name="Gerader Verbinder 19">
            <a:extLst>
              <a:ext uri="{FF2B5EF4-FFF2-40B4-BE49-F238E27FC236}">
                <a16:creationId xmlns:a16="http://schemas.microsoft.com/office/drawing/2014/main" id="{DFA65B92-6A90-423B-AB10-9F210A266762}"/>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CE1CA6C-28CE-4BC4-A57E-9B0718D88608}"/>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1FAAF66A-DB66-4ABE-A5E7-90F2C56AC7FD}"/>
              </a:ext>
            </a:extLst>
          </p:cNvPr>
          <p:cNvSpPr>
            <a:spLocks noGrp="1"/>
          </p:cNvSpPr>
          <p:nvPr>
            <p:ph type="ftr" sz="quarter" idx="14"/>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90EE4286-B954-4DA2-8946-EC1791E8B85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C2F3977F-79AA-4D41-8916-F82CADB0793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704050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ollflächiges Bild">
    <p:bg>
      <p:bgPr>
        <a:solidFill>
          <a:schemeClr val="bg1"/>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938BF96E-942D-4F0D-8259-E4250540D6D3}"/>
              </a:ext>
            </a:extLst>
          </p:cNvPr>
          <p:cNvSpPr>
            <a:spLocks noGrp="1"/>
          </p:cNvSpPr>
          <p:nvPr>
            <p:ph type="pic" sz="quarter" idx="10"/>
          </p:nvPr>
        </p:nvSpPr>
        <p:spPr>
          <a:xfrm>
            <a:off x="0" y="0"/>
            <a:ext cx="12192000" cy="6858000"/>
          </a:xfrm>
        </p:spPr>
        <p:txBody>
          <a:bodyPr/>
          <a:lstStyle/>
          <a:p>
            <a:r>
              <a:rPr lang="en-US" dirty="0"/>
              <a:t>Click icon to add picture</a:t>
            </a:r>
            <a:endParaRPr lang="de-DE" dirty="0"/>
          </a:p>
        </p:txBody>
      </p:sp>
      <p:sp>
        <p:nvSpPr>
          <p:cNvPr id="3" name="Textplatzhalter 2">
            <a:extLst>
              <a:ext uri="{FF2B5EF4-FFF2-40B4-BE49-F238E27FC236}">
                <a16:creationId xmlns:a16="http://schemas.microsoft.com/office/drawing/2014/main" id="{83CB9ECA-9B44-4356-BF32-CF196E562628}"/>
              </a:ext>
            </a:extLst>
          </p:cNvPr>
          <p:cNvSpPr>
            <a:spLocks noGrp="1"/>
          </p:cNvSpPr>
          <p:nvPr>
            <p:ph type="body" sz="quarter" idx="11"/>
          </p:nvPr>
        </p:nvSpPr>
        <p:spPr>
          <a:xfrm>
            <a:off x="515941" y="5496560"/>
            <a:ext cx="5273675" cy="740728"/>
          </a:xfrm>
          <a:solidFill>
            <a:schemeClr val="accent5">
              <a:alpha val="33000"/>
            </a:schemeClr>
          </a:solidFill>
        </p:spPr>
        <p:txBody>
          <a:bodyPr lIns="144000" tIns="108000" rIns="108000" bIns="72000" anchor="ctr" anchorCtr="0"/>
          <a:lstStyle>
            <a:lvl1pPr marL="0" indent="0" algn="l">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750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20/03/2025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1000274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675CACC-CA6C-4FB8-806A-B94C952E5AC6}"/>
              </a:ext>
            </a:extLst>
          </p:cNvPr>
          <p:cNvSpPr>
            <a:spLocks noGrp="1"/>
          </p:cNvSpPr>
          <p:nvPr>
            <p:ph idx="1"/>
          </p:nvPr>
        </p:nvSpPr>
        <p:spPr>
          <a:xfrm>
            <a:off x="5375278" y="987429"/>
            <a:ext cx="6300305" cy="5249863"/>
          </a:xfrm>
        </p:spPr>
        <p:txBody>
          <a:bodyPr lIns="0"/>
          <a:lstStyle>
            <a:lvl1pPr>
              <a:defRPr sz="2000"/>
            </a:lvl1pPr>
            <a:lvl2pPr>
              <a:defRPr sz="1800"/>
            </a:lvl2pPr>
            <a:lvl3pPr>
              <a:defRPr sz="1600"/>
            </a:lvl3pPr>
            <a:lvl4pPr>
              <a:defRPr sz="14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platzhalter 3">
            <a:extLst>
              <a:ext uri="{FF2B5EF4-FFF2-40B4-BE49-F238E27FC236}">
                <a16:creationId xmlns:a16="http://schemas.microsoft.com/office/drawing/2014/main" id="{38158D9A-AB93-47FB-89F0-BC45C300910E}"/>
              </a:ext>
            </a:extLst>
          </p:cNvPr>
          <p:cNvSpPr>
            <a:spLocks noGrp="1"/>
          </p:cNvSpPr>
          <p:nvPr>
            <p:ph type="body" sz="half" idx="2"/>
          </p:nvPr>
        </p:nvSpPr>
        <p:spPr>
          <a:xfrm>
            <a:off x="516423" y="1628775"/>
            <a:ext cx="4679468" cy="4608512"/>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Titel 1">
            <a:extLst>
              <a:ext uri="{FF2B5EF4-FFF2-40B4-BE49-F238E27FC236}">
                <a16:creationId xmlns:a16="http://schemas.microsoft.com/office/drawing/2014/main" id="{F2ACC4F2-2F00-44BF-AC32-592BEC5989AC}"/>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253EA40E-CA75-4369-B66E-03CC80B8BB0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1087C7E3-85E3-4A5E-8368-941B0D1F46E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4" name="Textfeld 13">
            <a:extLst>
              <a:ext uri="{FF2B5EF4-FFF2-40B4-BE49-F238E27FC236}">
                <a16:creationId xmlns:a16="http://schemas.microsoft.com/office/drawing/2014/main" id="{E2725781-4F7A-41F3-9EDA-3C5CE6220FB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0" name="Grafik 9">
            <a:extLst>
              <a:ext uri="{FF2B5EF4-FFF2-40B4-BE49-F238E27FC236}">
                <a16:creationId xmlns:a16="http://schemas.microsoft.com/office/drawing/2014/main" id="{25801319-6592-4D46-BDBD-F8D48357680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197678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EE7A645C-CBEB-43A3-8CC1-B33F40FED22E}"/>
              </a:ext>
            </a:extLst>
          </p:cNvPr>
          <p:cNvSpPr>
            <a:spLocks noGrp="1"/>
          </p:cNvSpPr>
          <p:nvPr>
            <p:ph type="pic" idx="1"/>
          </p:nvPr>
        </p:nvSpPr>
        <p:spPr>
          <a:xfrm>
            <a:off x="5375277" y="987425"/>
            <a:ext cx="6300787" cy="5249862"/>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endParaRPr lang="de-DE" dirty="0"/>
          </a:p>
        </p:txBody>
      </p:sp>
      <p:sp>
        <p:nvSpPr>
          <p:cNvPr id="10" name="Titel 1">
            <a:extLst>
              <a:ext uri="{FF2B5EF4-FFF2-40B4-BE49-F238E27FC236}">
                <a16:creationId xmlns:a16="http://schemas.microsoft.com/office/drawing/2014/main" id="{9B0ED2D6-243D-4360-AA96-A2510BECE6C4}"/>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sp>
        <p:nvSpPr>
          <p:cNvPr id="11" name="Textplatzhalter 3">
            <a:extLst>
              <a:ext uri="{FF2B5EF4-FFF2-40B4-BE49-F238E27FC236}">
                <a16:creationId xmlns:a16="http://schemas.microsoft.com/office/drawing/2014/main" id="{F0F82A7D-121A-4B9E-8490-83C93089B6FE}"/>
              </a:ext>
            </a:extLst>
          </p:cNvPr>
          <p:cNvSpPr>
            <a:spLocks noGrp="1"/>
          </p:cNvSpPr>
          <p:nvPr>
            <p:ph type="body" sz="half" idx="2"/>
          </p:nvPr>
        </p:nvSpPr>
        <p:spPr>
          <a:xfrm>
            <a:off x="516423" y="1628776"/>
            <a:ext cx="4679468" cy="4567551"/>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cxnSp>
        <p:nvCxnSpPr>
          <p:cNvPr id="9" name="Gerader Verbinder 8">
            <a:extLst>
              <a:ext uri="{FF2B5EF4-FFF2-40B4-BE49-F238E27FC236}">
                <a16:creationId xmlns:a16="http://schemas.microsoft.com/office/drawing/2014/main" id="{000CFD2E-C6D4-401D-AA61-05428160ACE4}"/>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ußzeilenplatzhalter 4">
            <a:extLst>
              <a:ext uri="{FF2B5EF4-FFF2-40B4-BE49-F238E27FC236}">
                <a16:creationId xmlns:a16="http://schemas.microsoft.com/office/drawing/2014/main" id="{EA538B67-7727-4497-8EDB-38C059D1ED7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0CE059E9-53D9-47C4-956C-88B763840210}"/>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6A955AC7-0F66-4DCC-B834-12CD1E6DB1A7}"/>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700487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4E085-A214-4137-AB66-E16999ED3230}"/>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5" name="Textplatzhalter 4">
            <a:extLst>
              <a:ext uri="{FF2B5EF4-FFF2-40B4-BE49-F238E27FC236}">
                <a16:creationId xmlns:a16="http://schemas.microsoft.com/office/drawing/2014/main" id="{5E80ABC2-B946-43B4-A8B7-7E20377D95B2}"/>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6" name="Gerader Verbinder 15">
            <a:extLst>
              <a:ext uri="{FF2B5EF4-FFF2-40B4-BE49-F238E27FC236}">
                <a16:creationId xmlns:a16="http://schemas.microsoft.com/office/drawing/2014/main" id="{20B7826A-EEED-4A81-AE76-5887DB8537C5}"/>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E4981B0-49B8-4866-948C-E01AF037EB6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ußzeilenplatzhalter 4">
            <a:extLst>
              <a:ext uri="{FF2B5EF4-FFF2-40B4-BE49-F238E27FC236}">
                <a16:creationId xmlns:a16="http://schemas.microsoft.com/office/drawing/2014/main" id="{7E661D34-3899-4B2D-906D-32954153BAC0}"/>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1" name="Textfeld 10">
            <a:extLst>
              <a:ext uri="{FF2B5EF4-FFF2-40B4-BE49-F238E27FC236}">
                <a16:creationId xmlns:a16="http://schemas.microsoft.com/office/drawing/2014/main" id="{791EA3E0-B966-4B67-A09C-2D110050AC37}"/>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AA11DC41-90AD-4675-A9F7-60234CA740E8}"/>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548921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36292-9F62-47EC-ABF5-DC8EBCFBBD86}"/>
              </a:ext>
            </a:extLst>
          </p:cNvPr>
          <p:cNvSpPr>
            <a:spLocks noGrp="1"/>
          </p:cNvSpPr>
          <p:nvPr>
            <p:ph idx="1"/>
          </p:nvPr>
        </p:nvSpPr>
        <p:spPr>
          <a:xfrm>
            <a:off x="516425" y="1665292"/>
            <a:ext cx="11162313" cy="4511670"/>
          </a:xfrm>
        </p:spPr>
        <p:txBody>
          <a:bodyPr lIns="0"/>
          <a:lstStyle>
            <a:lvl1pPr>
              <a:buSzPct val="100000"/>
              <a:defRPr sz="2000"/>
            </a:lvl1pPr>
            <a:lvl2pPr>
              <a:buSzPct val="100000"/>
              <a:defRPr sz="1800"/>
            </a:lvl2pPr>
            <a:lvl3pPr>
              <a:buSzPct val="100000"/>
              <a:defRPr sz="1600"/>
            </a:lvl3pPr>
            <a:lvl4pPr>
              <a:buSzPct val="1000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4E426AF8-900F-46DF-BC8A-B350573EB4D7}"/>
              </a:ext>
            </a:extLst>
          </p:cNvPr>
          <p:cNvSpPr>
            <a:spLocks noGrp="1"/>
          </p:cNvSpPr>
          <p:nvPr>
            <p:ph type="body" sz="quarter" idx="12"/>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itel 13">
            <a:extLst>
              <a:ext uri="{FF2B5EF4-FFF2-40B4-BE49-F238E27FC236}">
                <a16:creationId xmlns:a16="http://schemas.microsoft.com/office/drawing/2014/main" id="{35CE9436-5AED-43C4-B4C0-B15E146FF062}"/>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4C1A408D-6BB0-4AF5-9787-564FDD141476}"/>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99C748-49C6-489D-A1A9-7185A297727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B2E69681-95FE-4826-B1DA-E7B2B91CE0B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8E78E70D-2537-4D2B-9DA1-8F8BC60EF4A3}"/>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1" name="Grafik 10">
            <a:extLst>
              <a:ext uri="{FF2B5EF4-FFF2-40B4-BE49-F238E27FC236}">
                <a16:creationId xmlns:a16="http://schemas.microsoft.com/office/drawing/2014/main" id="{419F8D3B-AAD4-4C1E-8D28-6D5464C0B69A}"/>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19047022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58E6D-6DAD-466C-B335-72C533EA206D}" type="datetimeFigureOut">
              <a:rPr lang="en-GB" smtClean="0"/>
              <a:t>20/03/2025</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54650602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58E6D-6DAD-466C-B335-72C533EA206D}" type="datetimeFigureOut">
              <a:rPr lang="en-GB" smtClean="0"/>
              <a:t>20/03/2025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5938089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58E6D-6DAD-466C-B335-72C533EA206D}" type="datetimeFigureOut">
              <a:rPr lang="en-GB" smtClean="0"/>
              <a:t>20/03/2025</a:t>
            </a:fld>
            <a:endParaRPr lang="en-GB"/>
          </a:p>
        </p:txBody>
      </p:sp>
      <p:sp>
        <p:nvSpPr>
          <p:cNvPr id="8" name="Footer Placeholder 7"/>
          <p:cNvSpPr>
            <a:spLocks noGrp="1"/>
          </p:cNvSpPr>
          <p:nvPr>
            <p:ph type="ftr" sz="quarter" idx="11"/>
          </p:nvPr>
        </p:nvSpPr>
        <p:spPr/>
        <p:txBody>
          <a:bodyPr/>
          <a:lstStyle/>
          <a:p>
            <a:r>
              <a:rPr lang="de-DE"/>
              <a:t>Technische Hochschule Ulm | Ahmed Ibrahim Almohamed</a:t>
            </a:r>
            <a:endParaRPr lang="de-DE" dirty="0"/>
          </a:p>
        </p:txBody>
      </p:sp>
      <p:sp>
        <p:nvSpPr>
          <p:cNvPr id="9" name="Slide Number Placeholder 8"/>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197898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58E6D-6DAD-466C-B335-72C533EA206D}" type="datetimeFigureOut">
              <a:rPr lang="en-GB" smtClean="0"/>
              <a:t>20/03/2025</a:t>
            </a:fld>
            <a:endParaRPr lang="en-GB"/>
          </a:p>
        </p:txBody>
      </p:sp>
      <p:sp>
        <p:nvSpPr>
          <p:cNvPr id="4" name="Footer Placeholder 3"/>
          <p:cNvSpPr>
            <a:spLocks noGrp="1"/>
          </p:cNvSpPr>
          <p:nvPr>
            <p:ph type="ftr" sz="quarter" idx="11"/>
          </p:nvPr>
        </p:nvSpPr>
        <p:spPr/>
        <p:txBody>
          <a:bodyPr/>
          <a:lstStyle/>
          <a:p>
            <a:r>
              <a:rPr lang="de-DE"/>
              <a:t>Technische Hochschule Ulm | Ahmed Ibrahim Almohamed</a:t>
            </a:r>
            <a:endParaRPr lang="de-DE" dirty="0"/>
          </a:p>
        </p:txBody>
      </p:sp>
      <p:sp>
        <p:nvSpPr>
          <p:cNvPr id="5" name="Slide Number Placeholder 4"/>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037186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58E6D-6DAD-466C-B335-72C533EA206D}" type="datetimeFigureOut">
              <a:rPr lang="en-GB" smtClean="0"/>
              <a:t>20/03/2025</a:t>
            </a:fld>
            <a:endParaRPr lang="en-GB"/>
          </a:p>
        </p:txBody>
      </p:sp>
      <p:sp>
        <p:nvSpPr>
          <p:cNvPr id="3" name="Footer Placeholder 2"/>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429320292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20/03/2025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388568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20/03/2025</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9753177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58E6D-6DAD-466C-B335-72C533EA206D}" type="datetimeFigureOut">
              <a:rPr lang="en-GB" smtClean="0"/>
              <a:t>20/03/2025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Technische Hochschule Ulm | Ahmed Ibrahim Almohamed</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CA1EA3-0D11-4A4F-87CC-2BC8EC611D52}" type="slidenum">
              <a:rPr lang="en-GB" smtClean="0"/>
              <a:t>‹#›</a:t>
            </a:fld>
            <a:endParaRPr lang="en-GB"/>
          </a:p>
        </p:txBody>
      </p:sp>
    </p:spTree>
    <p:extLst>
      <p:ext uri="{BB962C8B-B14F-4D97-AF65-F5344CB8AC3E}">
        <p14:creationId xmlns:p14="http://schemas.microsoft.com/office/powerpoint/2010/main" val="5223092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61" r:id="rId14"/>
    <p:sldLayoutId id="2147483660" r:id="rId15"/>
    <p:sldLayoutId id="2147483652" r:id="rId16"/>
    <p:sldLayoutId id="2147483663" r:id="rId17"/>
    <p:sldLayoutId id="2147483653" r:id="rId18"/>
    <p:sldLayoutId id="2147483662" r:id="rId19"/>
    <p:sldLayoutId id="2147483656" r:id="rId20"/>
    <p:sldLayoutId id="2147483657" r:id="rId21"/>
    <p:sldLayoutId id="2147483694" r:id="rId22"/>
    <p:sldLayoutId id="2147483695"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5" userDrawn="1">
          <p15:clr>
            <a:srgbClr val="F26B43"/>
          </p15:clr>
        </p15:guide>
        <p15:guide id="3" pos="7355" userDrawn="1">
          <p15:clr>
            <a:srgbClr val="F26B43"/>
          </p15:clr>
        </p15:guide>
        <p15:guide id="4" orient="horz" pos="2160" userDrawn="1">
          <p15:clr>
            <a:srgbClr val="F26B43"/>
          </p15:clr>
        </p15:guide>
        <p15:guide id="5" orient="horz" pos="3929" userDrawn="1">
          <p15:clr>
            <a:srgbClr val="F26B43"/>
          </p15:clr>
        </p15:guide>
        <p15:guide id="6" orient="horz" pos="504" userDrawn="1">
          <p15:clr>
            <a:srgbClr val="F26B43"/>
          </p15:clr>
        </p15:guide>
        <p15:guide id="7" orient="horz" pos="1049" userDrawn="1">
          <p15:clr>
            <a:srgbClr val="F26B43"/>
          </p15:clr>
        </p15:guide>
        <p15:guide id="8" orient="horz" pos="867" userDrawn="1">
          <p15:clr>
            <a:srgbClr val="F26B43"/>
          </p15:clr>
        </p15:guide>
        <p15:guide id="9" pos="1232" userDrawn="1">
          <p15:clr>
            <a:srgbClr val="F26B43"/>
          </p15:clr>
        </p15:guide>
        <p15:guide id="10" pos="1347" userDrawn="1">
          <p15:clr>
            <a:srgbClr val="F26B43"/>
          </p15:clr>
        </p15:guide>
        <p15:guide id="11" pos="1856" userDrawn="1">
          <p15:clr>
            <a:srgbClr val="F26B43"/>
          </p15:clr>
        </p15:guide>
        <p15:guide id="12" pos="1743" userDrawn="1">
          <p15:clr>
            <a:srgbClr val="F26B43"/>
          </p15:clr>
        </p15:guide>
        <p15:guide id="13" pos="2253" userDrawn="1">
          <p15:clr>
            <a:srgbClr val="F26B43"/>
          </p15:clr>
        </p15:guide>
        <p15:guide id="14" pos="2367" userDrawn="1">
          <p15:clr>
            <a:srgbClr val="F26B43"/>
          </p15:clr>
        </p15:guide>
        <p15:guide id="15" pos="2763" userDrawn="1">
          <p15:clr>
            <a:srgbClr val="F26B43"/>
          </p15:clr>
        </p15:guide>
        <p15:guide id="16" pos="2877" userDrawn="1">
          <p15:clr>
            <a:srgbClr val="F26B43"/>
          </p15:clr>
        </p15:guide>
        <p15:guide id="17" pos="3273" userDrawn="1">
          <p15:clr>
            <a:srgbClr val="F26B43"/>
          </p15:clr>
        </p15:guide>
        <p15:guide id="18" pos="3387" userDrawn="1">
          <p15:clr>
            <a:srgbClr val="F26B43"/>
          </p15:clr>
        </p15:guide>
        <p15:guide id="19" pos="3896" userDrawn="1">
          <p15:clr>
            <a:srgbClr val="F26B43"/>
          </p15:clr>
        </p15:guide>
        <p15:guide id="20" pos="3783" userDrawn="1">
          <p15:clr>
            <a:srgbClr val="F26B43"/>
          </p15:clr>
        </p15:guide>
        <p15:guide id="21" pos="835" userDrawn="1">
          <p15:clr>
            <a:srgbClr val="F26B43"/>
          </p15:clr>
        </p15:guide>
        <p15:guide id="22" pos="723" userDrawn="1">
          <p15:clr>
            <a:srgbClr val="F26B43"/>
          </p15:clr>
        </p15:guide>
        <p15:guide id="23" pos="4295" userDrawn="1">
          <p15:clr>
            <a:srgbClr val="F26B43"/>
          </p15:clr>
        </p15:guide>
        <p15:guide id="24" pos="4407" userDrawn="1">
          <p15:clr>
            <a:srgbClr val="F26B43"/>
          </p15:clr>
        </p15:guide>
        <p15:guide id="25" pos="4803" userDrawn="1">
          <p15:clr>
            <a:srgbClr val="F26B43"/>
          </p15:clr>
        </p15:guide>
        <p15:guide id="26" pos="4917" userDrawn="1">
          <p15:clr>
            <a:srgbClr val="F26B43"/>
          </p15:clr>
        </p15:guide>
        <p15:guide id="27" pos="5315" userDrawn="1">
          <p15:clr>
            <a:srgbClr val="F26B43"/>
          </p15:clr>
        </p15:guide>
        <p15:guide id="28" pos="5428" userDrawn="1">
          <p15:clr>
            <a:srgbClr val="F26B43"/>
          </p15:clr>
        </p15:guide>
        <p15:guide id="29" pos="5939" userDrawn="1">
          <p15:clr>
            <a:srgbClr val="F26B43"/>
          </p15:clr>
        </p15:guide>
        <p15:guide id="30" pos="5825" userDrawn="1">
          <p15:clr>
            <a:srgbClr val="F26B43"/>
          </p15:clr>
        </p15:guide>
        <p15:guide id="31" pos="6335" userDrawn="1">
          <p15:clr>
            <a:srgbClr val="F26B43"/>
          </p15:clr>
        </p15:guide>
        <p15:guide id="32" pos="6448" userDrawn="1">
          <p15:clr>
            <a:srgbClr val="F26B43"/>
          </p15:clr>
        </p15:guide>
        <p15:guide id="33" pos="6845" userDrawn="1">
          <p15:clr>
            <a:srgbClr val="F26B43"/>
          </p15:clr>
        </p15:guide>
        <p15:guide id="34" pos="6959" userDrawn="1">
          <p15:clr>
            <a:srgbClr val="F26B43"/>
          </p15:clr>
        </p15:guide>
        <p15:guide id="3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braah03@thu.d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6.svg"/><Relationship Id="rId7"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a:xfrm>
            <a:off x="6996113" y="3429000"/>
            <a:ext cx="3485290" cy="2808288"/>
          </a:xfrm>
        </p:spPr>
        <p:txBody>
          <a:bodyPr anchor="ctr"/>
          <a:lstStyle/>
          <a:p>
            <a:r>
              <a:rPr lang="de-DE" b="1" dirty="0"/>
              <a:t>Ahmed Ibrahim Almohamed </a:t>
            </a:r>
          </a:p>
          <a:p>
            <a:r>
              <a:rPr lang="de-DE" sz="2000" dirty="0">
                <a:hlinkClick r:id="rId3"/>
              </a:rPr>
              <a:t>ibraah03@thu.de</a:t>
            </a:r>
            <a:r>
              <a:rPr lang="de-DE" sz="2000" dirty="0"/>
              <a:t> </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Autofit/>
          </a:bodyPr>
          <a:lstStyle/>
          <a:p>
            <a:r>
              <a:rPr lang="de-DE" sz="4000" dirty="0"/>
              <a:t>Entwicklung einer Digital Twin-Applikation für einen Industrieroboter mit ROS und OPC-UA</a:t>
            </a:r>
          </a:p>
        </p:txBody>
      </p:sp>
    </p:spTree>
    <p:extLst>
      <p:ext uri="{BB962C8B-B14F-4D97-AF65-F5344CB8AC3E}">
        <p14:creationId xmlns:p14="http://schemas.microsoft.com/office/powerpoint/2010/main" val="156231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26F20A-9854-1E75-73B0-BB759BC6FD0B}"/>
              </a:ext>
            </a:extLst>
          </p:cNvPr>
          <p:cNvPicPr>
            <a:picLocks noChangeAspect="1"/>
          </p:cNvPicPr>
          <p:nvPr/>
        </p:nvPicPr>
        <p:blipFill>
          <a:blip r:embed="rId3"/>
          <a:stretch>
            <a:fillRect/>
          </a:stretch>
        </p:blipFill>
        <p:spPr>
          <a:xfrm>
            <a:off x="1854423" y="1406174"/>
            <a:ext cx="8483153" cy="4899392"/>
          </a:xfrm>
          <a:prstGeom prst="rect">
            <a:avLst/>
          </a:prstGeom>
        </p:spPr>
      </p:pic>
      <p:sp>
        <p:nvSpPr>
          <p:cNvPr id="2" name="Title 1">
            <a:extLst>
              <a:ext uri="{FF2B5EF4-FFF2-40B4-BE49-F238E27FC236}">
                <a16:creationId xmlns:a16="http://schemas.microsoft.com/office/drawing/2014/main" id="{F1FE901D-386D-03BA-264C-FB2625EDEA8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D6407C96-5572-2F6D-963D-E28DC0B13726}"/>
              </a:ext>
            </a:extLst>
          </p:cNvPr>
          <p:cNvSpPr>
            <a:spLocks noGrp="1"/>
          </p:cNvSpPr>
          <p:nvPr>
            <p:ph type="body" sz="quarter" idx="13"/>
          </p:nvPr>
        </p:nvSpPr>
        <p:spPr/>
        <p:txBody>
          <a:bodyPr/>
          <a:lstStyle/>
          <a:p>
            <a:r>
              <a:rPr lang="en-GB" dirty="0"/>
              <a:t>TCP Connection to the Robot</a:t>
            </a:r>
          </a:p>
        </p:txBody>
      </p:sp>
      <p:sp>
        <p:nvSpPr>
          <p:cNvPr id="4" name="Footer Placeholder 3">
            <a:extLst>
              <a:ext uri="{FF2B5EF4-FFF2-40B4-BE49-F238E27FC236}">
                <a16:creationId xmlns:a16="http://schemas.microsoft.com/office/drawing/2014/main" id="{B3B1934C-546A-00DD-D4E4-D3D1C2C92D18}"/>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7901551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0449-6481-6454-B5CE-FD38689A9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7F814-989E-2BA6-9E1D-AF05FE8E6BD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6ADCF2B1-1C01-7068-D9FE-922B77A93FB4}"/>
              </a:ext>
            </a:extLst>
          </p:cNvPr>
          <p:cNvSpPr>
            <a:spLocks noGrp="1"/>
          </p:cNvSpPr>
          <p:nvPr>
            <p:ph type="body" sz="quarter" idx="13"/>
          </p:nvPr>
        </p:nvSpPr>
        <p:spPr/>
        <p:txBody>
          <a:bodyPr/>
          <a:lstStyle/>
          <a:p>
            <a:r>
              <a:rPr lang="en-GB" dirty="0"/>
              <a:t>ROS2 Robot Description</a:t>
            </a:r>
          </a:p>
        </p:txBody>
      </p:sp>
      <p:sp>
        <p:nvSpPr>
          <p:cNvPr id="4" name="Footer Placeholder 3">
            <a:extLst>
              <a:ext uri="{FF2B5EF4-FFF2-40B4-BE49-F238E27FC236}">
                <a16:creationId xmlns:a16="http://schemas.microsoft.com/office/drawing/2014/main" id="{01D7F891-A7C5-2DB8-CEAF-5EED3C9807AA}"/>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9" name="Group 8">
            <a:extLst>
              <a:ext uri="{FF2B5EF4-FFF2-40B4-BE49-F238E27FC236}">
                <a16:creationId xmlns:a16="http://schemas.microsoft.com/office/drawing/2014/main" id="{01BF3930-83D9-36A2-AE79-021C283C4A9B}"/>
              </a:ext>
            </a:extLst>
          </p:cNvPr>
          <p:cNvGrpSpPr/>
          <p:nvPr/>
        </p:nvGrpSpPr>
        <p:grpSpPr>
          <a:xfrm>
            <a:off x="10454491" y="2994419"/>
            <a:ext cx="1484488" cy="1283732"/>
            <a:chOff x="1165579" y="2149464"/>
            <a:chExt cx="1484488" cy="1283732"/>
          </a:xfrm>
        </p:grpSpPr>
        <p:pic>
          <p:nvPicPr>
            <p:cNvPr id="7" name="Graphic 6" descr="Document with solid fill">
              <a:extLst>
                <a:ext uri="{FF2B5EF4-FFF2-40B4-BE49-F238E27FC236}">
                  <a16:creationId xmlns:a16="http://schemas.microsoft.com/office/drawing/2014/main" id="{2E90B0AF-A875-856B-34B4-E987831E2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0623" y="2518796"/>
              <a:ext cx="914400" cy="914400"/>
            </a:xfrm>
            <a:prstGeom prst="rect">
              <a:avLst/>
            </a:prstGeom>
          </p:spPr>
        </p:pic>
        <p:sp>
          <p:nvSpPr>
            <p:cNvPr id="8" name="TextBox 7">
              <a:extLst>
                <a:ext uri="{FF2B5EF4-FFF2-40B4-BE49-F238E27FC236}">
                  <a16:creationId xmlns:a16="http://schemas.microsoft.com/office/drawing/2014/main" id="{F121A8A4-546B-48A4-752A-CC470C5F24FA}"/>
                </a:ext>
              </a:extLst>
            </p:cNvPr>
            <p:cNvSpPr txBox="1"/>
            <p:nvPr/>
          </p:nvSpPr>
          <p:spPr>
            <a:xfrm>
              <a:off x="1165579" y="2149464"/>
              <a:ext cx="1484488" cy="369332"/>
            </a:xfrm>
            <a:prstGeom prst="rect">
              <a:avLst/>
            </a:prstGeom>
            <a:noFill/>
          </p:spPr>
          <p:txBody>
            <a:bodyPr wrap="square" rtlCol="0">
              <a:spAutoFit/>
            </a:bodyPr>
            <a:lstStyle/>
            <a:p>
              <a:pPr algn="ctr"/>
              <a:r>
                <a:rPr lang="en-US" dirty="0"/>
                <a:t>URDF File</a:t>
              </a:r>
            </a:p>
          </p:txBody>
        </p:sp>
      </p:grpSp>
      <p:grpSp>
        <p:nvGrpSpPr>
          <p:cNvPr id="29" name="Group 28">
            <a:extLst>
              <a:ext uri="{FF2B5EF4-FFF2-40B4-BE49-F238E27FC236}">
                <a16:creationId xmlns:a16="http://schemas.microsoft.com/office/drawing/2014/main" id="{338C9622-99D6-6037-A990-F9DA875D0B65}"/>
              </a:ext>
            </a:extLst>
          </p:cNvPr>
          <p:cNvGrpSpPr/>
          <p:nvPr/>
        </p:nvGrpSpPr>
        <p:grpSpPr>
          <a:xfrm>
            <a:off x="659656" y="1647520"/>
            <a:ext cx="2620510" cy="4586563"/>
            <a:chOff x="838528" y="1647520"/>
            <a:chExt cx="2620510" cy="4586563"/>
          </a:xfrm>
          <a:solidFill>
            <a:schemeClr val="accent1">
              <a:lumMod val="40000"/>
              <a:lumOff val="60000"/>
            </a:schemeClr>
          </a:solidFill>
        </p:grpSpPr>
        <p:grpSp>
          <p:nvGrpSpPr>
            <p:cNvPr id="27" name="Group 26">
              <a:extLst>
                <a:ext uri="{FF2B5EF4-FFF2-40B4-BE49-F238E27FC236}">
                  <a16:creationId xmlns:a16="http://schemas.microsoft.com/office/drawing/2014/main" id="{E5A62A2D-FF97-FAF2-F07F-95E2B39B90EF}"/>
                </a:ext>
              </a:extLst>
            </p:cNvPr>
            <p:cNvGrpSpPr/>
            <p:nvPr/>
          </p:nvGrpSpPr>
          <p:grpSpPr>
            <a:xfrm>
              <a:off x="838528" y="1647520"/>
              <a:ext cx="2620510" cy="4586563"/>
              <a:chOff x="4785745" y="1440177"/>
              <a:chExt cx="2620510" cy="4586563"/>
            </a:xfrm>
            <a:grpFill/>
          </p:grpSpPr>
          <p:sp>
            <p:nvSpPr>
              <p:cNvPr id="26" name="Rectangle: Rounded Corners 25">
                <a:extLst>
                  <a:ext uri="{FF2B5EF4-FFF2-40B4-BE49-F238E27FC236}">
                    <a16:creationId xmlns:a16="http://schemas.microsoft.com/office/drawing/2014/main" id="{A50D2D80-90D3-6A44-D5CE-17EE5FFEFD19}"/>
                  </a:ext>
                </a:extLst>
              </p:cNvPr>
              <p:cNvSpPr/>
              <p:nvPr/>
            </p:nvSpPr>
            <p:spPr>
              <a:xfrm>
                <a:off x="4785745" y="1440177"/>
                <a:ext cx="2620510"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6C537ED7-CAA7-5343-5BFB-A6B1CE104A0B}"/>
                  </a:ext>
                </a:extLst>
              </p:cNvPr>
              <p:cNvPicPr>
                <a:picLocks noChangeAspect="1"/>
              </p:cNvPicPr>
              <p:nvPr/>
            </p:nvPicPr>
            <p:blipFill>
              <a:blip r:embed="rId5"/>
              <a:stretch>
                <a:fillRect/>
              </a:stretch>
            </p:blipFill>
            <p:spPr>
              <a:xfrm>
                <a:off x="5420559" y="2010878"/>
                <a:ext cx="1350879" cy="1540588"/>
              </a:xfrm>
              <a:prstGeom prst="rect">
                <a:avLst/>
              </a:prstGeom>
              <a:grpFill/>
            </p:spPr>
          </p:pic>
          <p:pic>
            <p:nvPicPr>
              <p:cNvPr id="25" name="Picture 24">
                <a:extLst>
                  <a:ext uri="{FF2B5EF4-FFF2-40B4-BE49-F238E27FC236}">
                    <a16:creationId xmlns:a16="http://schemas.microsoft.com/office/drawing/2014/main" id="{3B41705D-333C-64E6-1A23-BA60B123D0B1}"/>
                  </a:ext>
                </a:extLst>
              </p:cNvPr>
              <p:cNvPicPr>
                <a:picLocks noChangeAspect="1"/>
              </p:cNvPicPr>
              <p:nvPr/>
            </p:nvPicPr>
            <p:blipFill>
              <a:blip r:embed="rId6"/>
              <a:srcRect t="-116" r="62711" b="19696"/>
              <a:stretch/>
            </p:blipFill>
            <p:spPr>
              <a:xfrm>
                <a:off x="5420559" y="3689792"/>
                <a:ext cx="1350879" cy="2198622"/>
              </a:xfrm>
              <a:prstGeom prst="rect">
                <a:avLst/>
              </a:prstGeom>
              <a:grpFill/>
            </p:spPr>
          </p:pic>
        </p:grpSp>
        <p:sp>
          <p:nvSpPr>
            <p:cNvPr id="28" name="TextBox 27">
              <a:extLst>
                <a:ext uri="{FF2B5EF4-FFF2-40B4-BE49-F238E27FC236}">
                  <a16:creationId xmlns:a16="http://schemas.microsoft.com/office/drawing/2014/main" id="{4A28D470-DC60-34FD-F5DF-201B34BBC190}"/>
                </a:ext>
              </a:extLst>
            </p:cNvPr>
            <p:cNvSpPr txBox="1"/>
            <p:nvPr/>
          </p:nvSpPr>
          <p:spPr>
            <a:xfrm>
              <a:off x="1036825" y="1766167"/>
              <a:ext cx="2223911" cy="369332"/>
            </a:xfrm>
            <a:prstGeom prst="rect">
              <a:avLst/>
            </a:prstGeom>
            <a:grpFill/>
          </p:spPr>
          <p:txBody>
            <a:bodyPr wrap="square" rtlCol="0">
              <a:spAutoFit/>
            </a:bodyPr>
            <a:lstStyle/>
            <a:p>
              <a:pPr algn="ctr"/>
              <a:r>
                <a:rPr lang="en-US" dirty="0"/>
                <a:t>Robot Parts</a:t>
              </a:r>
            </a:p>
          </p:txBody>
        </p:sp>
      </p:grpSp>
      <p:grpSp>
        <p:nvGrpSpPr>
          <p:cNvPr id="46" name="Group 45">
            <a:extLst>
              <a:ext uri="{FF2B5EF4-FFF2-40B4-BE49-F238E27FC236}">
                <a16:creationId xmlns:a16="http://schemas.microsoft.com/office/drawing/2014/main" id="{253DD817-95C1-34D0-06B5-4B553287A851}"/>
              </a:ext>
            </a:extLst>
          </p:cNvPr>
          <p:cNvGrpSpPr/>
          <p:nvPr/>
        </p:nvGrpSpPr>
        <p:grpSpPr>
          <a:xfrm>
            <a:off x="3455046" y="1647520"/>
            <a:ext cx="3543516" cy="4586563"/>
            <a:chOff x="3455046" y="1647520"/>
            <a:chExt cx="3543516" cy="4586563"/>
          </a:xfrm>
        </p:grpSpPr>
        <p:grpSp>
          <p:nvGrpSpPr>
            <p:cNvPr id="41" name="Group 40">
              <a:extLst>
                <a:ext uri="{FF2B5EF4-FFF2-40B4-BE49-F238E27FC236}">
                  <a16:creationId xmlns:a16="http://schemas.microsoft.com/office/drawing/2014/main" id="{34839F27-34B6-FD5A-CEA0-81040C533F27}"/>
                </a:ext>
              </a:extLst>
            </p:cNvPr>
            <p:cNvGrpSpPr/>
            <p:nvPr/>
          </p:nvGrpSpPr>
          <p:grpSpPr>
            <a:xfrm>
              <a:off x="3455046" y="1647520"/>
              <a:ext cx="3543516" cy="4586563"/>
              <a:chOff x="3455046" y="1647520"/>
              <a:chExt cx="3543516" cy="4586563"/>
            </a:xfrm>
          </p:grpSpPr>
          <p:grpSp>
            <p:nvGrpSpPr>
              <p:cNvPr id="30" name="Group 29">
                <a:extLst>
                  <a:ext uri="{FF2B5EF4-FFF2-40B4-BE49-F238E27FC236}">
                    <a16:creationId xmlns:a16="http://schemas.microsoft.com/office/drawing/2014/main" id="{AA7B2D75-93C5-CBEA-9430-618C87BE57DF}"/>
                  </a:ext>
                </a:extLst>
              </p:cNvPr>
              <p:cNvGrpSpPr/>
              <p:nvPr/>
            </p:nvGrpSpPr>
            <p:grpSpPr>
              <a:xfrm>
                <a:off x="3455046" y="1647520"/>
                <a:ext cx="3543516" cy="4586563"/>
                <a:chOff x="838528" y="1647520"/>
                <a:chExt cx="3543516" cy="4586563"/>
              </a:xfrm>
              <a:solidFill>
                <a:schemeClr val="accent1">
                  <a:lumMod val="40000"/>
                  <a:lumOff val="60000"/>
                </a:schemeClr>
              </a:solidFill>
            </p:grpSpPr>
            <p:sp>
              <p:nvSpPr>
                <p:cNvPr id="33" name="Rectangle: Rounded Corners 32">
                  <a:extLst>
                    <a:ext uri="{FF2B5EF4-FFF2-40B4-BE49-F238E27FC236}">
                      <a16:creationId xmlns:a16="http://schemas.microsoft.com/office/drawing/2014/main" id="{6BC8E087-DEFD-7502-94C2-86879232988C}"/>
                    </a:ext>
                  </a:extLst>
                </p:cNvPr>
                <p:cNvSpPr/>
                <p:nvPr/>
              </p:nvSpPr>
              <p:spPr>
                <a:xfrm>
                  <a:off x="838528" y="1647520"/>
                  <a:ext cx="3543516"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68CD2855-C0CE-D35E-18EC-C183883C6662}"/>
                    </a:ext>
                  </a:extLst>
                </p:cNvPr>
                <p:cNvSpPr txBox="1"/>
                <p:nvPr/>
              </p:nvSpPr>
              <p:spPr>
                <a:xfrm>
                  <a:off x="1498329" y="1749702"/>
                  <a:ext cx="2223911" cy="369332"/>
                </a:xfrm>
                <a:prstGeom prst="rect">
                  <a:avLst/>
                </a:prstGeom>
                <a:grpFill/>
              </p:spPr>
              <p:txBody>
                <a:bodyPr wrap="square" rtlCol="0">
                  <a:spAutoFit/>
                </a:bodyPr>
                <a:lstStyle/>
                <a:p>
                  <a:pPr algn="ctr"/>
                  <a:r>
                    <a:rPr lang="en-US" dirty="0"/>
                    <a:t>Gazebo Parts</a:t>
                  </a:r>
                </a:p>
              </p:txBody>
            </p:sp>
          </p:grpSp>
          <p:pic>
            <p:nvPicPr>
              <p:cNvPr id="40" name="Picture 39">
                <a:extLst>
                  <a:ext uri="{FF2B5EF4-FFF2-40B4-BE49-F238E27FC236}">
                    <a16:creationId xmlns:a16="http://schemas.microsoft.com/office/drawing/2014/main" id="{9A757FE7-E2C6-4EE1-462C-757F1AF9B1EE}"/>
                  </a:ext>
                </a:extLst>
              </p:cNvPr>
              <p:cNvPicPr>
                <a:picLocks noChangeAspect="1"/>
              </p:cNvPicPr>
              <p:nvPr/>
            </p:nvPicPr>
            <p:blipFill>
              <a:blip r:embed="rId7"/>
              <a:srcRect r="39871" b="50000"/>
              <a:stretch/>
            </p:blipFill>
            <p:spPr>
              <a:xfrm>
                <a:off x="4220700" y="2730787"/>
                <a:ext cx="2012203" cy="883822"/>
              </a:xfrm>
              <a:prstGeom prst="rect">
                <a:avLst/>
              </a:prstGeom>
            </p:spPr>
          </p:pic>
        </p:grpSp>
        <p:pic>
          <p:nvPicPr>
            <p:cNvPr id="43" name="Picture 42">
              <a:extLst>
                <a:ext uri="{FF2B5EF4-FFF2-40B4-BE49-F238E27FC236}">
                  <a16:creationId xmlns:a16="http://schemas.microsoft.com/office/drawing/2014/main" id="{DD6F0BE3-C432-E5B4-D804-62385C601A16}"/>
                </a:ext>
              </a:extLst>
            </p:cNvPr>
            <p:cNvPicPr>
              <a:picLocks noChangeAspect="1"/>
            </p:cNvPicPr>
            <p:nvPr/>
          </p:nvPicPr>
          <p:blipFill>
            <a:blip r:embed="rId8"/>
            <a:stretch>
              <a:fillRect/>
            </a:stretch>
          </p:blipFill>
          <p:spPr>
            <a:xfrm>
              <a:off x="3531943" y="4272247"/>
              <a:ext cx="3389718" cy="883822"/>
            </a:xfrm>
            <a:prstGeom prst="rect">
              <a:avLst/>
            </a:prstGeom>
          </p:spPr>
        </p:pic>
      </p:grpSp>
      <p:grpSp>
        <p:nvGrpSpPr>
          <p:cNvPr id="52" name="Group 51">
            <a:extLst>
              <a:ext uri="{FF2B5EF4-FFF2-40B4-BE49-F238E27FC236}">
                <a16:creationId xmlns:a16="http://schemas.microsoft.com/office/drawing/2014/main" id="{52AF0911-938D-0030-38A3-BF7EC90646DC}"/>
              </a:ext>
            </a:extLst>
          </p:cNvPr>
          <p:cNvGrpSpPr/>
          <p:nvPr/>
        </p:nvGrpSpPr>
        <p:grpSpPr>
          <a:xfrm>
            <a:off x="7173442" y="1647519"/>
            <a:ext cx="2620510" cy="4586563"/>
            <a:chOff x="7173442" y="1647519"/>
            <a:chExt cx="2620510" cy="4586563"/>
          </a:xfrm>
        </p:grpSpPr>
        <p:grpSp>
          <p:nvGrpSpPr>
            <p:cNvPr id="47" name="Group 46">
              <a:extLst>
                <a:ext uri="{FF2B5EF4-FFF2-40B4-BE49-F238E27FC236}">
                  <a16:creationId xmlns:a16="http://schemas.microsoft.com/office/drawing/2014/main" id="{71024C1C-BE17-32C0-1CFB-884040C24868}"/>
                </a:ext>
              </a:extLst>
            </p:cNvPr>
            <p:cNvGrpSpPr/>
            <p:nvPr/>
          </p:nvGrpSpPr>
          <p:grpSpPr>
            <a:xfrm>
              <a:off x="7173442" y="1647519"/>
              <a:ext cx="2620510" cy="4586563"/>
              <a:chOff x="7173442" y="1647519"/>
              <a:chExt cx="2620510" cy="4586563"/>
            </a:xfrm>
          </p:grpSpPr>
          <p:grpSp>
            <p:nvGrpSpPr>
              <p:cNvPr id="36" name="Group 35">
                <a:extLst>
                  <a:ext uri="{FF2B5EF4-FFF2-40B4-BE49-F238E27FC236}">
                    <a16:creationId xmlns:a16="http://schemas.microsoft.com/office/drawing/2014/main" id="{8785CE34-0733-A278-CD37-95CA9BB8DA03}"/>
                  </a:ext>
                </a:extLst>
              </p:cNvPr>
              <p:cNvGrpSpPr/>
              <p:nvPr/>
            </p:nvGrpSpPr>
            <p:grpSpPr>
              <a:xfrm>
                <a:off x="7173442" y="1647519"/>
                <a:ext cx="2620510" cy="4586563"/>
                <a:chOff x="838528" y="1647520"/>
                <a:chExt cx="2620510" cy="4586563"/>
              </a:xfrm>
              <a:solidFill>
                <a:schemeClr val="accent1">
                  <a:lumMod val="40000"/>
                  <a:lumOff val="60000"/>
                </a:schemeClr>
              </a:solidFill>
            </p:grpSpPr>
            <p:sp>
              <p:nvSpPr>
                <p:cNvPr id="37" name="Rectangle: Rounded Corners 36">
                  <a:extLst>
                    <a:ext uri="{FF2B5EF4-FFF2-40B4-BE49-F238E27FC236}">
                      <a16:creationId xmlns:a16="http://schemas.microsoft.com/office/drawing/2014/main" id="{C33D0A08-F6A6-5636-D257-11C2594CD3FA}"/>
                    </a:ext>
                  </a:extLst>
                </p:cNvPr>
                <p:cNvSpPr/>
                <p:nvPr/>
              </p:nvSpPr>
              <p:spPr>
                <a:xfrm>
                  <a:off x="838528" y="1647520"/>
                  <a:ext cx="2620510" cy="4586563"/>
                </a:xfrm>
                <a:prstGeom prst="round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6ABD482-0592-70D7-39FF-3251256580A5}"/>
                    </a:ext>
                  </a:extLst>
                </p:cNvPr>
                <p:cNvSpPr txBox="1"/>
                <p:nvPr/>
              </p:nvSpPr>
              <p:spPr>
                <a:xfrm>
                  <a:off x="1036825" y="1766167"/>
                  <a:ext cx="2223911" cy="369332"/>
                </a:xfrm>
                <a:prstGeom prst="rect">
                  <a:avLst/>
                </a:prstGeom>
                <a:grpFill/>
              </p:spPr>
              <p:txBody>
                <a:bodyPr wrap="square" rtlCol="0">
                  <a:spAutoFit/>
                </a:bodyPr>
                <a:lstStyle/>
                <a:p>
                  <a:pPr algn="ctr"/>
                  <a:r>
                    <a:rPr lang="en-US" dirty="0"/>
                    <a:t>Ros Control</a:t>
                  </a:r>
                </a:p>
              </p:txBody>
            </p:sp>
          </p:grpSp>
          <p:pic>
            <p:nvPicPr>
              <p:cNvPr id="45" name="Picture 44">
                <a:extLst>
                  <a:ext uri="{FF2B5EF4-FFF2-40B4-BE49-F238E27FC236}">
                    <a16:creationId xmlns:a16="http://schemas.microsoft.com/office/drawing/2014/main" id="{3EDEB128-13BA-B0DD-5169-060D0B06376C}"/>
                  </a:ext>
                </a:extLst>
              </p:cNvPr>
              <p:cNvPicPr>
                <a:picLocks noChangeAspect="1"/>
              </p:cNvPicPr>
              <p:nvPr/>
            </p:nvPicPr>
            <p:blipFill>
              <a:blip r:embed="rId9"/>
              <a:stretch>
                <a:fillRect/>
              </a:stretch>
            </p:blipFill>
            <p:spPr>
              <a:xfrm>
                <a:off x="7417301" y="2730787"/>
                <a:ext cx="2132785" cy="905498"/>
              </a:xfrm>
              <a:prstGeom prst="rect">
                <a:avLst/>
              </a:prstGeom>
            </p:spPr>
          </p:pic>
        </p:grpSp>
        <p:pic>
          <p:nvPicPr>
            <p:cNvPr id="49" name="Picture 48">
              <a:extLst>
                <a:ext uri="{FF2B5EF4-FFF2-40B4-BE49-F238E27FC236}">
                  <a16:creationId xmlns:a16="http://schemas.microsoft.com/office/drawing/2014/main" id="{C9E3F718-BD50-F68B-2FB7-D0D8519F58B0}"/>
                </a:ext>
              </a:extLst>
            </p:cNvPr>
            <p:cNvPicPr>
              <a:picLocks noChangeAspect="1"/>
            </p:cNvPicPr>
            <p:nvPr/>
          </p:nvPicPr>
          <p:blipFill>
            <a:blip r:embed="rId10"/>
            <a:stretch>
              <a:fillRect/>
            </a:stretch>
          </p:blipFill>
          <p:spPr>
            <a:xfrm>
              <a:off x="7417300" y="3759837"/>
              <a:ext cx="2132785" cy="1084315"/>
            </a:xfrm>
            <a:prstGeom prst="rect">
              <a:avLst/>
            </a:prstGeom>
          </p:spPr>
        </p:pic>
        <p:pic>
          <p:nvPicPr>
            <p:cNvPr id="51" name="Picture 50">
              <a:extLst>
                <a:ext uri="{FF2B5EF4-FFF2-40B4-BE49-F238E27FC236}">
                  <a16:creationId xmlns:a16="http://schemas.microsoft.com/office/drawing/2014/main" id="{D4C5813F-EEA4-A090-A357-6375EF31F815}"/>
                </a:ext>
              </a:extLst>
            </p:cNvPr>
            <p:cNvPicPr>
              <a:picLocks noChangeAspect="1"/>
            </p:cNvPicPr>
            <p:nvPr/>
          </p:nvPicPr>
          <p:blipFill>
            <a:blip r:embed="rId11"/>
            <a:stretch>
              <a:fillRect/>
            </a:stretch>
          </p:blipFill>
          <p:spPr>
            <a:xfrm>
              <a:off x="7417300" y="4910170"/>
              <a:ext cx="2124371" cy="1162212"/>
            </a:xfrm>
            <a:prstGeom prst="rect">
              <a:avLst/>
            </a:prstGeom>
          </p:spPr>
        </p:pic>
      </p:grpSp>
      <p:sp>
        <p:nvSpPr>
          <p:cNvPr id="53" name="Right Brace 52">
            <a:extLst>
              <a:ext uri="{FF2B5EF4-FFF2-40B4-BE49-F238E27FC236}">
                <a16:creationId xmlns:a16="http://schemas.microsoft.com/office/drawing/2014/main" id="{B188E524-8C43-09A1-F2E0-87F77C2F09B8}"/>
              </a:ext>
            </a:extLst>
          </p:cNvPr>
          <p:cNvSpPr/>
          <p:nvPr/>
        </p:nvSpPr>
        <p:spPr>
          <a:xfrm>
            <a:off x="10025513" y="1614509"/>
            <a:ext cx="428978" cy="46525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448875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4E305-4157-BFF0-2B0C-83858E8D945C}"/>
            </a:ext>
          </a:extLst>
        </p:cNvPr>
        <p:cNvGrpSpPr/>
        <p:nvPr/>
      </p:nvGrpSpPr>
      <p:grpSpPr>
        <a:xfrm>
          <a:off x="0" y="0"/>
          <a:ext cx="0" cy="0"/>
          <a:chOff x="0" y="0"/>
          <a:chExt cx="0" cy="0"/>
        </a:xfrm>
      </p:grpSpPr>
      <p:sp>
        <p:nvSpPr>
          <p:cNvPr id="29" name="Arrow: Right 28">
            <a:extLst>
              <a:ext uri="{FF2B5EF4-FFF2-40B4-BE49-F238E27FC236}">
                <a16:creationId xmlns:a16="http://schemas.microsoft.com/office/drawing/2014/main" id="{F6B8DB27-EEF5-E9BF-884E-305718AE3C7E}"/>
              </a:ext>
            </a:extLst>
          </p:cNvPr>
          <p:cNvSpPr/>
          <p:nvPr/>
        </p:nvSpPr>
        <p:spPr>
          <a:xfrm>
            <a:off x="7824167" y="3168237"/>
            <a:ext cx="1958063" cy="997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1470-0B3F-B510-D4DD-52A97B28CD00}"/>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C1370CC-3853-9680-3D32-C6C72EDB4D17}"/>
              </a:ext>
            </a:extLst>
          </p:cNvPr>
          <p:cNvSpPr>
            <a:spLocks noGrp="1"/>
          </p:cNvSpPr>
          <p:nvPr>
            <p:ph type="body" sz="quarter" idx="13"/>
          </p:nvPr>
        </p:nvSpPr>
        <p:spPr/>
        <p:txBody>
          <a:bodyPr/>
          <a:lstStyle/>
          <a:p>
            <a:r>
              <a:rPr lang="en-GB" dirty="0"/>
              <a:t>ROS2 Control - Overview</a:t>
            </a:r>
          </a:p>
        </p:txBody>
      </p:sp>
      <p:sp>
        <p:nvSpPr>
          <p:cNvPr id="4" name="Footer Placeholder 3">
            <a:extLst>
              <a:ext uri="{FF2B5EF4-FFF2-40B4-BE49-F238E27FC236}">
                <a16:creationId xmlns:a16="http://schemas.microsoft.com/office/drawing/2014/main" id="{B6250C87-9227-0EF7-D141-629F7371E512}"/>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28" name="Group 27">
            <a:extLst>
              <a:ext uri="{FF2B5EF4-FFF2-40B4-BE49-F238E27FC236}">
                <a16:creationId xmlns:a16="http://schemas.microsoft.com/office/drawing/2014/main" id="{D4F5864A-F663-A0BD-6D5A-1A11C1759166}"/>
              </a:ext>
            </a:extLst>
          </p:cNvPr>
          <p:cNvGrpSpPr/>
          <p:nvPr/>
        </p:nvGrpSpPr>
        <p:grpSpPr>
          <a:xfrm>
            <a:off x="515940" y="2167274"/>
            <a:ext cx="7501999" cy="2523451"/>
            <a:chOff x="262101" y="2183688"/>
            <a:chExt cx="7501999" cy="2523451"/>
          </a:xfrm>
        </p:grpSpPr>
        <p:grpSp>
          <p:nvGrpSpPr>
            <p:cNvPr id="19" name="Group 18">
              <a:extLst>
                <a:ext uri="{FF2B5EF4-FFF2-40B4-BE49-F238E27FC236}">
                  <a16:creationId xmlns:a16="http://schemas.microsoft.com/office/drawing/2014/main" id="{768C362B-F3A7-6DDD-1533-454A76B198DB}"/>
                </a:ext>
              </a:extLst>
            </p:cNvPr>
            <p:cNvGrpSpPr/>
            <p:nvPr/>
          </p:nvGrpSpPr>
          <p:grpSpPr>
            <a:xfrm>
              <a:off x="262101" y="2183688"/>
              <a:ext cx="5670009" cy="2459413"/>
              <a:chOff x="930816" y="2622998"/>
              <a:chExt cx="5670009" cy="2459413"/>
            </a:xfrm>
          </p:grpSpPr>
          <p:grpSp>
            <p:nvGrpSpPr>
              <p:cNvPr id="11" name="Group 10">
                <a:extLst>
                  <a:ext uri="{FF2B5EF4-FFF2-40B4-BE49-F238E27FC236}">
                    <a16:creationId xmlns:a16="http://schemas.microsoft.com/office/drawing/2014/main" id="{ECA299FD-2800-2D19-DDC0-7634BBD0E9AC}"/>
                  </a:ext>
                </a:extLst>
              </p:cNvPr>
              <p:cNvGrpSpPr/>
              <p:nvPr/>
            </p:nvGrpSpPr>
            <p:grpSpPr>
              <a:xfrm>
                <a:off x="3779475" y="3402546"/>
                <a:ext cx="2821350" cy="1679865"/>
                <a:chOff x="4181725" y="2841200"/>
                <a:chExt cx="2821350" cy="1679865"/>
              </a:xfrm>
            </p:grpSpPr>
            <p:grpSp>
              <p:nvGrpSpPr>
                <p:cNvPr id="9" name="Group 8">
                  <a:extLst>
                    <a:ext uri="{FF2B5EF4-FFF2-40B4-BE49-F238E27FC236}">
                      <a16:creationId xmlns:a16="http://schemas.microsoft.com/office/drawing/2014/main" id="{7E0AD660-2CE6-5FC2-0FED-5775A9CFA668}"/>
                    </a:ext>
                  </a:extLst>
                </p:cNvPr>
                <p:cNvGrpSpPr/>
                <p:nvPr/>
              </p:nvGrpSpPr>
              <p:grpSpPr>
                <a:xfrm>
                  <a:off x="4181725" y="2841200"/>
                  <a:ext cx="2821350" cy="1679865"/>
                  <a:chOff x="2652350" y="3920700"/>
                  <a:chExt cx="2821350" cy="1679865"/>
                </a:xfrm>
              </p:grpSpPr>
              <p:sp>
                <p:nvSpPr>
                  <p:cNvPr id="5" name="Rectangle 4">
                    <a:extLst>
                      <a:ext uri="{FF2B5EF4-FFF2-40B4-BE49-F238E27FC236}">
                        <a16:creationId xmlns:a16="http://schemas.microsoft.com/office/drawing/2014/main" id="{2B79E9EC-CB11-461C-935E-8A000637CC2A}"/>
                      </a:ext>
                    </a:extLst>
                  </p:cNvPr>
                  <p:cNvSpPr/>
                  <p:nvPr/>
                </p:nvSpPr>
                <p:spPr>
                  <a:xfrm>
                    <a:off x="2652350" y="3920700"/>
                    <a:ext cx="2821350" cy="16267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md Terminal with solid fill">
                    <a:extLst>
                      <a:ext uri="{FF2B5EF4-FFF2-40B4-BE49-F238E27FC236}">
                        <a16:creationId xmlns:a16="http://schemas.microsoft.com/office/drawing/2014/main" id="{2A72CBFC-B9CC-A00F-C327-39045F6199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1975" y="4398465"/>
                    <a:ext cx="1202100" cy="1202100"/>
                  </a:xfrm>
                  <a:prstGeom prst="rect">
                    <a:avLst/>
                  </a:prstGeom>
                </p:spPr>
              </p:pic>
            </p:grpSp>
            <p:sp>
              <p:nvSpPr>
                <p:cNvPr id="10" name="TextBox 9">
                  <a:extLst>
                    <a:ext uri="{FF2B5EF4-FFF2-40B4-BE49-F238E27FC236}">
                      <a16:creationId xmlns:a16="http://schemas.microsoft.com/office/drawing/2014/main" id="{E99EC74B-F864-502B-3264-84174A8D5DF6}"/>
                    </a:ext>
                  </a:extLst>
                </p:cNvPr>
                <p:cNvSpPr txBox="1"/>
                <p:nvPr/>
              </p:nvSpPr>
              <p:spPr>
                <a:xfrm>
                  <a:off x="4633550" y="2894450"/>
                  <a:ext cx="1917700" cy="646331"/>
                </a:xfrm>
                <a:prstGeom prst="rect">
                  <a:avLst/>
                </a:prstGeom>
                <a:noFill/>
              </p:spPr>
              <p:txBody>
                <a:bodyPr wrap="square" rtlCol="0">
                  <a:spAutoFit/>
                </a:bodyPr>
                <a:lstStyle/>
                <a:p>
                  <a:pPr algn="ctr"/>
                  <a:r>
                    <a:rPr lang="en-US" dirty="0"/>
                    <a:t>Joint Trajectory Controller</a:t>
                  </a:r>
                </a:p>
              </p:txBody>
            </p:sp>
          </p:grpSp>
          <p:grpSp>
            <p:nvGrpSpPr>
              <p:cNvPr id="18" name="Group 17">
                <a:extLst>
                  <a:ext uri="{FF2B5EF4-FFF2-40B4-BE49-F238E27FC236}">
                    <a16:creationId xmlns:a16="http://schemas.microsoft.com/office/drawing/2014/main" id="{53488432-3715-C36A-FE91-85169F347D3F}"/>
                  </a:ext>
                </a:extLst>
              </p:cNvPr>
              <p:cNvGrpSpPr/>
              <p:nvPr/>
            </p:nvGrpSpPr>
            <p:grpSpPr>
              <a:xfrm>
                <a:off x="930816" y="2622998"/>
                <a:ext cx="3240256" cy="2459413"/>
                <a:chOff x="2487444" y="3517088"/>
                <a:chExt cx="3240256" cy="2459413"/>
              </a:xfrm>
            </p:grpSpPr>
            <p:sp>
              <p:nvSpPr>
                <p:cNvPr id="16" name="Rectangle 15">
                  <a:extLst>
                    <a:ext uri="{FF2B5EF4-FFF2-40B4-BE49-F238E27FC236}">
                      <a16:creationId xmlns:a16="http://schemas.microsoft.com/office/drawing/2014/main" id="{DDC49E31-528B-183A-A0AC-371A5C2DDF3F}"/>
                    </a:ext>
                  </a:extLst>
                </p:cNvPr>
                <p:cNvSpPr/>
                <p:nvPr/>
              </p:nvSpPr>
              <p:spPr>
                <a:xfrm>
                  <a:off x="2487444" y="3517088"/>
                  <a:ext cx="3240256" cy="24594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677EE96-6E96-8FA1-5B3F-17EE60DCF9CD}"/>
                    </a:ext>
                  </a:extLst>
                </p:cNvPr>
                <p:cNvGrpSpPr/>
                <p:nvPr/>
              </p:nvGrpSpPr>
              <p:grpSpPr>
                <a:xfrm>
                  <a:off x="3129672" y="4018330"/>
                  <a:ext cx="1955800" cy="1835276"/>
                  <a:chOff x="2645750" y="2682232"/>
                  <a:chExt cx="1955800" cy="1835276"/>
                </a:xfrm>
              </p:grpSpPr>
              <p:pic>
                <p:nvPicPr>
                  <p:cNvPr id="13" name="Graphic 12" descr="Document with solid fill">
                    <a:extLst>
                      <a:ext uri="{FF2B5EF4-FFF2-40B4-BE49-F238E27FC236}">
                        <a16:creationId xmlns:a16="http://schemas.microsoft.com/office/drawing/2014/main" id="{00011F8D-773D-E54B-5051-4783003705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2600" y="3315408"/>
                    <a:ext cx="1202100" cy="1202100"/>
                  </a:xfrm>
                  <a:prstGeom prst="rect">
                    <a:avLst/>
                  </a:prstGeom>
                </p:spPr>
              </p:pic>
              <p:sp>
                <p:nvSpPr>
                  <p:cNvPr id="14" name="TextBox 13">
                    <a:extLst>
                      <a:ext uri="{FF2B5EF4-FFF2-40B4-BE49-F238E27FC236}">
                        <a16:creationId xmlns:a16="http://schemas.microsoft.com/office/drawing/2014/main" id="{C59C5F07-BA95-54C4-6440-DCE1116E557B}"/>
                      </a:ext>
                    </a:extLst>
                  </p:cNvPr>
                  <p:cNvSpPr txBox="1"/>
                  <p:nvPr/>
                </p:nvSpPr>
                <p:spPr>
                  <a:xfrm>
                    <a:off x="2645750" y="2682232"/>
                    <a:ext cx="1955800" cy="646331"/>
                  </a:xfrm>
                  <a:prstGeom prst="rect">
                    <a:avLst/>
                  </a:prstGeom>
                  <a:noFill/>
                </p:spPr>
                <p:txBody>
                  <a:bodyPr wrap="square" rtlCol="0">
                    <a:spAutoFit/>
                  </a:bodyPr>
                  <a:lstStyle/>
                  <a:p>
                    <a:pPr algn="ctr"/>
                    <a:r>
                      <a:rPr lang="en-US" dirty="0"/>
                      <a:t>Configuration </a:t>
                    </a:r>
                    <a:r>
                      <a:rPr lang="en-US" dirty="0" err="1"/>
                      <a:t>Yaml</a:t>
                    </a:r>
                    <a:r>
                      <a:rPr lang="en-US" dirty="0"/>
                      <a:t> File</a:t>
                    </a:r>
                  </a:p>
                </p:txBody>
              </p:sp>
            </p:grpSp>
            <p:sp>
              <p:nvSpPr>
                <p:cNvPr id="17" name="TextBox 16">
                  <a:extLst>
                    <a:ext uri="{FF2B5EF4-FFF2-40B4-BE49-F238E27FC236}">
                      <a16:creationId xmlns:a16="http://schemas.microsoft.com/office/drawing/2014/main" id="{80BE972B-5202-D4D7-6901-BED4DE87DAC3}"/>
                    </a:ext>
                  </a:extLst>
                </p:cNvPr>
                <p:cNvSpPr txBox="1"/>
                <p:nvPr/>
              </p:nvSpPr>
              <p:spPr>
                <a:xfrm>
                  <a:off x="3129672" y="3632200"/>
                  <a:ext cx="1955800" cy="369332"/>
                </a:xfrm>
                <a:prstGeom prst="rect">
                  <a:avLst/>
                </a:prstGeom>
                <a:noFill/>
              </p:spPr>
              <p:txBody>
                <a:bodyPr wrap="square" rtlCol="0">
                  <a:spAutoFit/>
                </a:bodyPr>
                <a:lstStyle/>
                <a:p>
                  <a:pPr algn="ctr"/>
                  <a:r>
                    <a:rPr lang="en-US" dirty="0"/>
                    <a:t>Control Manager</a:t>
                  </a:r>
                </a:p>
              </p:txBody>
            </p:sp>
          </p:grpSp>
        </p:grpSp>
        <p:grpSp>
          <p:nvGrpSpPr>
            <p:cNvPr id="25" name="Group 24">
              <a:extLst>
                <a:ext uri="{FF2B5EF4-FFF2-40B4-BE49-F238E27FC236}">
                  <a16:creationId xmlns:a16="http://schemas.microsoft.com/office/drawing/2014/main" id="{C6C9F3FD-0E03-AC48-C39B-35E78AF279F2}"/>
                </a:ext>
              </a:extLst>
            </p:cNvPr>
            <p:cNvGrpSpPr/>
            <p:nvPr/>
          </p:nvGrpSpPr>
          <p:grpSpPr>
            <a:xfrm>
              <a:off x="5592400" y="2338940"/>
              <a:ext cx="2171700" cy="2368199"/>
              <a:chOff x="6629402" y="2478717"/>
              <a:chExt cx="2171700" cy="2368199"/>
            </a:xfrm>
          </p:grpSpPr>
          <p:grpSp>
            <p:nvGrpSpPr>
              <p:cNvPr id="23" name="Group 22">
                <a:extLst>
                  <a:ext uri="{FF2B5EF4-FFF2-40B4-BE49-F238E27FC236}">
                    <a16:creationId xmlns:a16="http://schemas.microsoft.com/office/drawing/2014/main" id="{DA8AB300-5C78-39E0-F7FA-A202D50EE413}"/>
                  </a:ext>
                </a:extLst>
              </p:cNvPr>
              <p:cNvGrpSpPr/>
              <p:nvPr/>
            </p:nvGrpSpPr>
            <p:grpSpPr>
              <a:xfrm>
                <a:off x="6629402" y="2478717"/>
                <a:ext cx="2171700" cy="2368199"/>
                <a:chOff x="6622856" y="2465622"/>
                <a:chExt cx="2171700" cy="2368199"/>
              </a:xfrm>
            </p:grpSpPr>
            <p:sp>
              <p:nvSpPr>
                <p:cNvPr id="20" name="Rectangle 19">
                  <a:extLst>
                    <a:ext uri="{FF2B5EF4-FFF2-40B4-BE49-F238E27FC236}">
                      <a16:creationId xmlns:a16="http://schemas.microsoft.com/office/drawing/2014/main" id="{4577DBE7-7D5E-ADF1-6757-E0D85C68951A}"/>
                    </a:ext>
                  </a:extLst>
                </p:cNvPr>
                <p:cNvSpPr/>
                <p:nvPr/>
              </p:nvSpPr>
              <p:spPr>
                <a:xfrm>
                  <a:off x="6622856" y="2465622"/>
                  <a:ext cx="2171700" cy="23681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Processor with solid fill">
                  <a:extLst>
                    <a:ext uri="{FF2B5EF4-FFF2-40B4-BE49-F238E27FC236}">
                      <a16:creationId xmlns:a16="http://schemas.microsoft.com/office/drawing/2014/main" id="{E838635D-5C8B-AC2F-C288-2BA0DE5A9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107" y="3429626"/>
                  <a:ext cx="1017197" cy="1017197"/>
                </a:xfrm>
                <a:prstGeom prst="rect">
                  <a:avLst/>
                </a:prstGeom>
              </p:spPr>
            </p:pic>
          </p:grpSp>
          <p:sp>
            <p:nvSpPr>
              <p:cNvPr id="24" name="TextBox 23">
                <a:extLst>
                  <a:ext uri="{FF2B5EF4-FFF2-40B4-BE49-F238E27FC236}">
                    <a16:creationId xmlns:a16="http://schemas.microsoft.com/office/drawing/2014/main" id="{ECA93A47-7E76-6254-D7B1-6FA14A07173C}"/>
                  </a:ext>
                </a:extLst>
              </p:cNvPr>
              <p:cNvSpPr txBox="1"/>
              <p:nvPr/>
            </p:nvSpPr>
            <p:spPr>
              <a:xfrm>
                <a:off x="6629402" y="2686391"/>
                <a:ext cx="2171700" cy="369332"/>
              </a:xfrm>
              <a:prstGeom prst="rect">
                <a:avLst/>
              </a:prstGeom>
              <a:noFill/>
            </p:spPr>
            <p:txBody>
              <a:bodyPr wrap="square" rtlCol="0">
                <a:spAutoFit/>
              </a:bodyPr>
              <a:lstStyle/>
              <a:p>
                <a:pPr algn="ctr"/>
                <a:r>
                  <a:rPr lang="en-US" dirty="0"/>
                  <a:t>Hardware Interface</a:t>
                </a:r>
              </a:p>
            </p:txBody>
          </p:sp>
        </p:grpSp>
      </p:grpSp>
      <p:grpSp>
        <p:nvGrpSpPr>
          <p:cNvPr id="34" name="Group 33">
            <a:extLst>
              <a:ext uri="{FF2B5EF4-FFF2-40B4-BE49-F238E27FC236}">
                <a16:creationId xmlns:a16="http://schemas.microsoft.com/office/drawing/2014/main" id="{E57C7AC5-C534-490B-CE4E-9A103D597897}"/>
              </a:ext>
            </a:extLst>
          </p:cNvPr>
          <p:cNvGrpSpPr/>
          <p:nvPr/>
        </p:nvGrpSpPr>
        <p:grpSpPr>
          <a:xfrm>
            <a:off x="9782230" y="1741194"/>
            <a:ext cx="2286000" cy="3851255"/>
            <a:chOff x="9782230" y="1741194"/>
            <a:chExt cx="2286000" cy="3851255"/>
          </a:xfrm>
        </p:grpSpPr>
        <p:grpSp>
          <p:nvGrpSpPr>
            <p:cNvPr id="31" name="Group 30">
              <a:extLst>
                <a:ext uri="{FF2B5EF4-FFF2-40B4-BE49-F238E27FC236}">
                  <a16:creationId xmlns:a16="http://schemas.microsoft.com/office/drawing/2014/main" id="{8BDA292A-3A88-D714-8C9E-21FC9844BFF0}"/>
                </a:ext>
              </a:extLst>
            </p:cNvPr>
            <p:cNvGrpSpPr/>
            <p:nvPr/>
          </p:nvGrpSpPr>
          <p:grpSpPr>
            <a:xfrm>
              <a:off x="9782230" y="1741194"/>
              <a:ext cx="2286000" cy="3851255"/>
              <a:chOff x="9782230" y="1741194"/>
              <a:chExt cx="2286000" cy="3851255"/>
            </a:xfrm>
          </p:grpSpPr>
          <p:sp>
            <p:nvSpPr>
              <p:cNvPr id="27" name="Rectangle: Rounded Corners 26">
                <a:extLst>
                  <a:ext uri="{FF2B5EF4-FFF2-40B4-BE49-F238E27FC236}">
                    <a16:creationId xmlns:a16="http://schemas.microsoft.com/office/drawing/2014/main" id="{A13E18D8-0747-6AC7-E179-DEE7194E80AC}"/>
                  </a:ext>
                </a:extLst>
              </p:cNvPr>
              <p:cNvSpPr/>
              <p:nvPr/>
            </p:nvSpPr>
            <p:spPr>
              <a:xfrm>
                <a:off x="9782230" y="1741194"/>
                <a:ext cx="2286000" cy="385125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363626-917F-3929-CE00-B8E05FB59986}"/>
                  </a:ext>
                </a:extLst>
              </p:cNvPr>
              <p:cNvSpPr txBox="1"/>
              <p:nvPr/>
            </p:nvSpPr>
            <p:spPr>
              <a:xfrm>
                <a:off x="9944100" y="2032000"/>
                <a:ext cx="1943100" cy="369332"/>
              </a:xfrm>
              <a:prstGeom prst="rect">
                <a:avLst/>
              </a:prstGeom>
              <a:noFill/>
            </p:spPr>
            <p:txBody>
              <a:bodyPr wrap="square" rtlCol="0">
                <a:spAutoFit/>
              </a:bodyPr>
              <a:lstStyle/>
              <a:p>
                <a:pPr algn="ctr"/>
                <a:r>
                  <a:rPr lang="en-US" dirty="0"/>
                  <a:t>Kuka KR3-R540 </a:t>
                </a:r>
              </a:p>
            </p:txBody>
          </p:sp>
        </p:grpSp>
        <p:pic>
          <p:nvPicPr>
            <p:cNvPr id="33" name="Graphic 32" descr="Robot Hand with solid fill">
              <a:extLst>
                <a:ext uri="{FF2B5EF4-FFF2-40B4-BE49-F238E27FC236}">
                  <a16:creationId xmlns:a16="http://schemas.microsoft.com/office/drawing/2014/main" id="{2BFECBEF-A27E-1D2B-B6B2-868F26C8CC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9684" y="3326750"/>
              <a:ext cx="1246837" cy="1246837"/>
            </a:xfrm>
            <a:prstGeom prst="rect">
              <a:avLst/>
            </a:prstGeom>
          </p:spPr>
        </p:pic>
      </p:grpSp>
      <p:sp>
        <p:nvSpPr>
          <p:cNvPr id="35" name="TextBox 34">
            <a:extLst>
              <a:ext uri="{FF2B5EF4-FFF2-40B4-BE49-F238E27FC236}">
                <a16:creationId xmlns:a16="http://schemas.microsoft.com/office/drawing/2014/main" id="{E0F85DC9-1D80-3683-614F-8DF948844297}"/>
              </a:ext>
            </a:extLst>
          </p:cNvPr>
          <p:cNvSpPr txBox="1"/>
          <p:nvPr/>
        </p:nvSpPr>
        <p:spPr>
          <a:xfrm>
            <a:off x="8098348" y="2618386"/>
            <a:ext cx="1409700" cy="646331"/>
          </a:xfrm>
          <a:prstGeom prst="rect">
            <a:avLst/>
          </a:prstGeom>
          <a:noFill/>
        </p:spPr>
        <p:txBody>
          <a:bodyPr wrap="square" rtlCol="0">
            <a:spAutoFit/>
          </a:bodyPr>
          <a:lstStyle/>
          <a:p>
            <a:pPr algn="ctr"/>
            <a:r>
              <a:rPr lang="en-US" dirty="0"/>
              <a:t>Send Points to Robot</a:t>
            </a:r>
          </a:p>
        </p:txBody>
      </p:sp>
    </p:spTree>
    <p:extLst>
      <p:ext uri="{BB962C8B-B14F-4D97-AF65-F5344CB8AC3E}">
        <p14:creationId xmlns:p14="http://schemas.microsoft.com/office/powerpoint/2010/main" val="12896586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A7B6A-C2E1-28BB-9C71-D372E797126D}"/>
            </a:ext>
          </a:extLst>
        </p:cNvPr>
        <p:cNvGrpSpPr/>
        <p:nvPr/>
      </p:nvGrpSpPr>
      <p:grpSpPr>
        <a:xfrm>
          <a:off x="0" y="0"/>
          <a:ext cx="0" cy="0"/>
          <a:chOff x="0" y="0"/>
          <a:chExt cx="0" cy="0"/>
        </a:xfrm>
      </p:grpSpPr>
      <p:sp>
        <p:nvSpPr>
          <p:cNvPr id="36" name="Arrow: Right 35">
            <a:extLst>
              <a:ext uri="{FF2B5EF4-FFF2-40B4-BE49-F238E27FC236}">
                <a16:creationId xmlns:a16="http://schemas.microsoft.com/office/drawing/2014/main" id="{3C7A96FE-5F74-8EF7-35E0-F138E15F8D3B}"/>
              </a:ext>
            </a:extLst>
          </p:cNvPr>
          <p:cNvSpPr/>
          <p:nvPr/>
        </p:nvSpPr>
        <p:spPr>
          <a:xfrm>
            <a:off x="7569200" y="3276600"/>
            <a:ext cx="2994025" cy="10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9958A-576E-6462-5F13-1104F8E638C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30F2847-DC22-8960-EF8D-4EFE107AE6AC}"/>
              </a:ext>
            </a:extLst>
          </p:cNvPr>
          <p:cNvSpPr>
            <a:spLocks noGrp="1"/>
          </p:cNvSpPr>
          <p:nvPr>
            <p:ph type="body" sz="quarter" idx="13"/>
          </p:nvPr>
        </p:nvSpPr>
        <p:spPr/>
        <p:txBody>
          <a:bodyPr/>
          <a:lstStyle/>
          <a:p>
            <a:r>
              <a:rPr lang="en-GB" dirty="0"/>
              <a:t>ROS2 Control – Joint Trajectory Controller (JTC)</a:t>
            </a:r>
          </a:p>
        </p:txBody>
      </p:sp>
      <p:sp>
        <p:nvSpPr>
          <p:cNvPr id="4" name="Footer Placeholder 3">
            <a:extLst>
              <a:ext uri="{FF2B5EF4-FFF2-40B4-BE49-F238E27FC236}">
                <a16:creationId xmlns:a16="http://schemas.microsoft.com/office/drawing/2014/main" id="{598891E2-59FF-E05D-4EC5-A85635C01C47}"/>
              </a:ext>
            </a:extLst>
          </p:cNvPr>
          <p:cNvSpPr>
            <a:spLocks noGrp="1"/>
          </p:cNvSpPr>
          <p:nvPr>
            <p:ph type="ftr" sz="quarter" idx="3"/>
          </p:nvPr>
        </p:nvSpPr>
        <p:spPr/>
        <p:txBody>
          <a:bodyPr/>
          <a:lstStyle/>
          <a:p>
            <a:r>
              <a:rPr lang="de-DE"/>
              <a:t>Technische Hochschule Ulm | Ahmed Ibrahim Almohamed</a:t>
            </a:r>
            <a:endParaRPr lang="de-DE" dirty="0"/>
          </a:p>
        </p:txBody>
      </p:sp>
      <p:sp>
        <p:nvSpPr>
          <p:cNvPr id="7" name="Arrow: Right 6">
            <a:extLst>
              <a:ext uri="{FF2B5EF4-FFF2-40B4-BE49-F238E27FC236}">
                <a16:creationId xmlns:a16="http://schemas.microsoft.com/office/drawing/2014/main" id="{0AABFBE6-3228-5760-478F-B117747DF957}"/>
              </a:ext>
            </a:extLst>
          </p:cNvPr>
          <p:cNvSpPr/>
          <p:nvPr/>
        </p:nvSpPr>
        <p:spPr>
          <a:xfrm>
            <a:off x="1974850" y="3276600"/>
            <a:ext cx="2466975" cy="1016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34062B8-F23D-6DA7-9475-7C94ED446DBC}"/>
              </a:ext>
            </a:extLst>
          </p:cNvPr>
          <p:cNvGrpSpPr/>
          <p:nvPr/>
        </p:nvGrpSpPr>
        <p:grpSpPr>
          <a:xfrm>
            <a:off x="4441825" y="1840406"/>
            <a:ext cx="3308350" cy="4013200"/>
            <a:chOff x="4441825" y="1840406"/>
            <a:chExt cx="3308350" cy="4013200"/>
          </a:xfrm>
        </p:grpSpPr>
        <p:grpSp>
          <p:nvGrpSpPr>
            <p:cNvPr id="21" name="Group 20">
              <a:extLst>
                <a:ext uri="{FF2B5EF4-FFF2-40B4-BE49-F238E27FC236}">
                  <a16:creationId xmlns:a16="http://schemas.microsoft.com/office/drawing/2014/main" id="{230D786F-A561-F498-5390-F12E1FBDFD8D}"/>
                </a:ext>
              </a:extLst>
            </p:cNvPr>
            <p:cNvGrpSpPr/>
            <p:nvPr/>
          </p:nvGrpSpPr>
          <p:grpSpPr>
            <a:xfrm>
              <a:off x="4441825" y="1840406"/>
              <a:ext cx="3308350" cy="4013200"/>
              <a:chOff x="4441825" y="1840406"/>
              <a:chExt cx="3308350" cy="4013200"/>
            </a:xfrm>
          </p:grpSpPr>
          <p:sp>
            <p:nvSpPr>
              <p:cNvPr id="6" name="Rectangle: Rounded Corners 5">
                <a:extLst>
                  <a:ext uri="{FF2B5EF4-FFF2-40B4-BE49-F238E27FC236}">
                    <a16:creationId xmlns:a16="http://schemas.microsoft.com/office/drawing/2014/main" id="{48471A4B-1362-5A59-51D0-59E8F136E7D7}"/>
                  </a:ext>
                </a:extLst>
              </p:cNvPr>
              <p:cNvSpPr/>
              <p:nvPr/>
            </p:nvSpPr>
            <p:spPr>
              <a:xfrm>
                <a:off x="4441825" y="1840406"/>
                <a:ext cx="3308350" cy="4013200"/>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6E854F-38D1-56B9-787F-86358C6BF405}"/>
                  </a:ext>
                </a:extLst>
              </p:cNvPr>
              <p:cNvSpPr txBox="1"/>
              <p:nvPr/>
            </p:nvSpPr>
            <p:spPr>
              <a:xfrm>
                <a:off x="4940300" y="2120900"/>
                <a:ext cx="2311400" cy="369332"/>
              </a:xfrm>
              <a:prstGeom prst="rect">
                <a:avLst/>
              </a:prstGeom>
              <a:noFill/>
            </p:spPr>
            <p:txBody>
              <a:bodyPr wrap="square" rtlCol="0">
                <a:spAutoFit/>
              </a:bodyPr>
              <a:lstStyle/>
              <a:p>
                <a:pPr algn="ctr"/>
                <a:r>
                  <a:rPr lang="en-US" dirty="0"/>
                  <a:t>JTC</a:t>
                </a:r>
              </a:p>
            </p:txBody>
          </p:sp>
        </p:grpSp>
        <p:sp>
          <p:nvSpPr>
            <p:cNvPr id="26" name="TextBox 25">
              <a:extLst>
                <a:ext uri="{FF2B5EF4-FFF2-40B4-BE49-F238E27FC236}">
                  <a16:creationId xmlns:a16="http://schemas.microsoft.com/office/drawing/2014/main" id="{E7D8894B-FD2B-4E08-696B-4FCD50033B86}"/>
                </a:ext>
              </a:extLst>
            </p:cNvPr>
            <p:cNvSpPr txBox="1"/>
            <p:nvPr/>
          </p:nvSpPr>
          <p:spPr>
            <a:xfrm>
              <a:off x="5048250" y="3369101"/>
              <a:ext cx="2095500" cy="830997"/>
            </a:xfrm>
            <a:prstGeom prst="rect">
              <a:avLst/>
            </a:prstGeom>
            <a:noFill/>
          </p:spPr>
          <p:txBody>
            <a:bodyPr wrap="square" rtlCol="0">
              <a:spAutoFit/>
            </a:bodyPr>
            <a:lstStyle/>
            <a:p>
              <a:pPr algn="ctr"/>
              <a:r>
                <a:rPr lang="en-US" sz="2400" dirty="0"/>
                <a:t>Interpolation Spline ( linear)</a:t>
              </a:r>
            </a:p>
          </p:txBody>
        </p:sp>
      </p:grpSp>
      <p:sp>
        <p:nvSpPr>
          <p:cNvPr id="37" name="TextBox 36">
            <a:extLst>
              <a:ext uri="{FF2B5EF4-FFF2-40B4-BE49-F238E27FC236}">
                <a16:creationId xmlns:a16="http://schemas.microsoft.com/office/drawing/2014/main" id="{D38FE337-ECBD-9482-848E-B8BD5E8DFD6A}"/>
              </a:ext>
            </a:extLst>
          </p:cNvPr>
          <p:cNvSpPr txBox="1"/>
          <p:nvPr/>
        </p:nvSpPr>
        <p:spPr>
          <a:xfrm>
            <a:off x="57150" y="3410189"/>
            <a:ext cx="1917700" cy="646331"/>
          </a:xfrm>
          <a:prstGeom prst="rect">
            <a:avLst/>
          </a:prstGeom>
          <a:noFill/>
        </p:spPr>
        <p:txBody>
          <a:bodyPr wrap="square" rtlCol="0">
            <a:spAutoFit/>
          </a:bodyPr>
          <a:lstStyle/>
          <a:p>
            <a:pPr algn="ctr"/>
            <a:r>
              <a:rPr lang="en-US" dirty="0"/>
              <a:t>Trajectory Point/s</a:t>
            </a:r>
          </a:p>
          <a:p>
            <a:pPr algn="ctr"/>
            <a:r>
              <a:rPr lang="en-US" dirty="0"/>
              <a:t>( Joint Space !)</a:t>
            </a:r>
          </a:p>
        </p:txBody>
      </p:sp>
      <p:sp>
        <p:nvSpPr>
          <p:cNvPr id="39" name="TextBox 38">
            <a:extLst>
              <a:ext uri="{FF2B5EF4-FFF2-40B4-BE49-F238E27FC236}">
                <a16:creationId xmlns:a16="http://schemas.microsoft.com/office/drawing/2014/main" id="{61D34755-DD72-BF3B-FB3C-ADA75A425721}"/>
              </a:ext>
            </a:extLst>
          </p:cNvPr>
          <p:cNvSpPr txBox="1"/>
          <p:nvPr/>
        </p:nvSpPr>
        <p:spPr>
          <a:xfrm>
            <a:off x="10563225" y="3429000"/>
            <a:ext cx="1463675" cy="646331"/>
          </a:xfrm>
          <a:prstGeom prst="rect">
            <a:avLst/>
          </a:prstGeom>
          <a:noFill/>
        </p:spPr>
        <p:txBody>
          <a:bodyPr wrap="square" rtlCol="0">
            <a:spAutoFit/>
          </a:bodyPr>
          <a:lstStyle/>
          <a:p>
            <a:pPr algn="ctr"/>
            <a:r>
              <a:rPr lang="en-US" dirty="0"/>
              <a:t>Joint Trajectory</a:t>
            </a:r>
          </a:p>
        </p:txBody>
      </p:sp>
    </p:spTree>
    <p:extLst>
      <p:ext uri="{BB962C8B-B14F-4D97-AF65-F5344CB8AC3E}">
        <p14:creationId xmlns:p14="http://schemas.microsoft.com/office/powerpoint/2010/main" val="568023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AAB7A-0493-2B0C-1556-BAFA24EEE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98331-43D3-CCDA-5D14-83E4C7F4F63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FFF4D0D2-6102-3227-31EE-652D14199DE3}"/>
              </a:ext>
            </a:extLst>
          </p:cNvPr>
          <p:cNvSpPr>
            <a:spLocks noGrp="1"/>
          </p:cNvSpPr>
          <p:nvPr>
            <p:ph type="body" sz="quarter" idx="13"/>
          </p:nvPr>
        </p:nvSpPr>
        <p:spPr/>
        <p:txBody>
          <a:bodyPr/>
          <a:lstStyle/>
          <a:p>
            <a:r>
              <a:rPr lang="en-GB" dirty="0"/>
              <a:t>ROS2 Control – Joint Trajectory Controller (JTC) – example </a:t>
            </a:r>
            <a:r>
              <a:rPr lang="en-US" dirty="0"/>
              <a:t>Interpolation Spline ( linear)</a:t>
            </a:r>
          </a:p>
        </p:txBody>
      </p:sp>
      <p:sp>
        <p:nvSpPr>
          <p:cNvPr id="4" name="Footer Placeholder 3">
            <a:extLst>
              <a:ext uri="{FF2B5EF4-FFF2-40B4-BE49-F238E27FC236}">
                <a16:creationId xmlns:a16="http://schemas.microsoft.com/office/drawing/2014/main" id="{BB70DA6C-DE6C-BB99-CA39-5EA708971255}"/>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Picture 7">
            <a:extLst>
              <a:ext uri="{FF2B5EF4-FFF2-40B4-BE49-F238E27FC236}">
                <a16:creationId xmlns:a16="http://schemas.microsoft.com/office/drawing/2014/main" id="{8B1FDFF6-8D1D-B846-5728-0DD1B8A6B607}"/>
              </a:ext>
            </a:extLst>
          </p:cNvPr>
          <p:cNvPicPr>
            <a:picLocks noChangeAspect="1"/>
          </p:cNvPicPr>
          <p:nvPr/>
        </p:nvPicPr>
        <p:blipFill>
          <a:blip r:embed="rId3"/>
          <a:stretch>
            <a:fillRect/>
          </a:stretch>
        </p:blipFill>
        <p:spPr>
          <a:xfrm>
            <a:off x="515935" y="1581501"/>
            <a:ext cx="6954220" cy="4610743"/>
          </a:xfrm>
          <a:prstGeom prst="rect">
            <a:avLst/>
          </a:prstGeom>
        </p:spPr>
      </p:pic>
      <p:sp>
        <p:nvSpPr>
          <p:cNvPr id="11" name="Oval 10">
            <a:extLst>
              <a:ext uri="{FF2B5EF4-FFF2-40B4-BE49-F238E27FC236}">
                <a16:creationId xmlns:a16="http://schemas.microsoft.com/office/drawing/2014/main" id="{859E5390-9C51-2A99-08A3-B9E38CED3820}"/>
              </a:ext>
            </a:extLst>
          </p:cNvPr>
          <p:cNvSpPr/>
          <p:nvPr/>
        </p:nvSpPr>
        <p:spPr>
          <a:xfrm>
            <a:off x="1346200" y="3429000"/>
            <a:ext cx="6350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90A62B7-1164-F1DA-05FC-1D805B634224}"/>
              </a:ext>
            </a:extLst>
          </p:cNvPr>
          <p:cNvGrpSpPr/>
          <p:nvPr/>
        </p:nvGrpSpPr>
        <p:grpSpPr>
          <a:xfrm>
            <a:off x="8877300" y="1895397"/>
            <a:ext cx="2260600" cy="3629103"/>
            <a:chOff x="8877300" y="1895397"/>
            <a:chExt cx="2260600" cy="3629103"/>
          </a:xfrm>
        </p:grpSpPr>
        <p:sp>
          <p:nvSpPr>
            <p:cNvPr id="9" name="Oval 8">
              <a:extLst>
                <a:ext uri="{FF2B5EF4-FFF2-40B4-BE49-F238E27FC236}">
                  <a16:creationId xmlns:a16="http://schemas.microsoft.com/office/drawing/2014/main" id="{20623D39-3FAD-3113-BAE2-910D5DF2AC16}"/>
                </a:ext>
              </a:extLst>
            </p:cNvPr>
            <p:cNvSpPr/>
            <p:nvPr/>
          </p:nvSpPr>
          <p:spPr>
            <a:xfrm>
              <a:off x="8877300" y="2578100"/>
              <a:ext cx="2260600" cy="20701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8C0296A-995A-B41E-3214-F4BACD77D72F}"/>
                </a:ext>
              </a:extLst>
            </p:cNvPr>
            <p:cNvSpPr/>
            <p:nvPr/>
          </p:nvSpPr>
          <p:spPr>
            <a:xfrm>
              <a:off x="9842500" y="4146550"/>
              <a:ext cx="330200"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DEA7286-26C4-568E-DB10-C1A7799AB4C8}"/>
                </a:ext>
              </a:extLst>
            </p:cNvPr>
            <p:cNvCxnSpPr>
              <a:cxnSpLocks/>
            </p:cNvCxnSpPr>
            <p:nvPr/>
          </p:nvCxnSpPr>
          <p:spPr>
            <a:xfrm>
              <a:off x="10007600" y="1895397"/>
              <a:ext cx="0" cy="362910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7" name="Oval 26">
            <a:extLst>
              <a:ext uri="{FF2B5EF4-FFF2-40B4-BE49-F238E27FC236}">
                <a16:creationId xmlns:a16="http://schemas.microsoft.com/office/drawing/2014/main" id="{46F3561C-7FD2-F2ED-20D4-59A0596DD763}"/>
              </a:ext>
            </a:extLst>
          </p:cNvPr>
          <p:cNvSpPr/>
          <p:nvPr/>
        </p:nvSpPr>
        <p:spPr>
          <a:xfrm>
            <a:off x="1330325" y="5133975"/>
            <a:ext cx="158750" cy="142524"/>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703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540000">
                                      <p:cBhvr>
                                        <p:cTn id="6" dur="2000" fill="hold"/>
                                        <p:tgtEl>
                                          <p:spTgt spid="25"/>
                                        </p:tgtEl>
                                        <p:attrNameLst>
                                          <p:attrName>r</p:attrName>
                                        </p:attrNameLst>
                                      </p:cBhvr>
                                    </p:animRot>
                                  </p:childTnLst>
                                </p:cTn>
                              </p:par>
                              <p:par>
                                <p:cTn id="7" presetID="42" presetClass="path" presetSubtype="0" accel="50000" decel="50000" fill="hold" grpId="0" nodeType="withEffect">
                                  <p:stCondLst>
                                    <p:cond delay="250"/>
                                  </p:stCondLst>
                                  <p:childTnLst>
                                    <p:animMotion origin="layout" path="M -8.33333E-7 -7.40741E-7 L 0.04844 -0.01319 " pathEditMode="relative" rAng="0" ptsTypes="AA">
                                      <p:cBhvr>
                                        <p:cTn id="8" dur="2000" fill="hold"/>
                                        <p:tgtEl>
                                          <p:spTgt spid="11"/>
                                        </p:tgtEl>
                                        <p:attrNameLst>
                                          <p:attrName>ppt_x</p:attrName>
                                          <p:attrName>ppt_y</p:attrName>
                                        </p:attrNameLst>
                                      </p:cBhvr>
                                      <p:rCtr x="2422" y="-671"/>
                                    </p:animMotion>
                                  </p:childTnLst>
                                </p:cTn>
                              </p:par>
                              <p:par>
                                <p:cTn id="9" presetID="50" presetClass="path" presetSubtype="0" accel="50000" decel="50000" fill="hold" grpId="0" nodeType="withEffect">
                                  <p:stCondLst>
                                    <p:cond delay="250"/>
                                  </p:stCondLst>
                                  <p:childTnLst>
                                    <p:animMotion origin="layout" path="M 5E-6 -0.00023 L 0.028 -0.00023 C 0.03959 -0.00023 0.0504 0.01134 0.0504 -0.02014 C 0.0504 -0.04375 0.05131 -0.10579 0.05131 -0.12732 " pathEditMode="relative" rAng="0" ptsTypes="AAAA">
                                      <p:cBhvr>
                                        <p:cTn id="10" dur="2000" fill="hold"/>
                                        <p:tgtEl>
                                          <p:spTgt spid="27"/>
                                        </p:tgtEl>
                                        <p:attrNameLst>
                                          <p:attrName>ppt_x</p:attrName>
                                          <p:attrName>ppt_y</p:attrName>
                                        </p:attrNameLst>
                                      </p:cBhvr>
                                      <p:rCtr x="2565" y="-6250"/>
                                    </p:animMotion>
                                  </p:childTnLst>
                                </p:cTn>
                              </p:par>
                            </p:childTnLst>
                          </p:cTn>
                        </p:par>
                        <p:par>
                          <p:cTn id="11" fill="hold">
                            <p:stCondLst>
                              <p:cond delay="2250"/>
                            </p:stCondLst>
                            <p:childTnLst>
                              <p:par>
                                <p:cTn id="12" presetID="8" presetClass="emph" presetSubtype="0" fill="hold" nodeType="afterEffect">
                                  <p:stCondLst>
                                    <p:cond delay="0"/>
                                  </p:stCondLst>
                                  <p:childTnLst>
                                    <p:animRot by="1020000">
                                      <p:cBhvr>
                                        <p:cTn id="13" dur="1500" fill="hold"/>
                                        <p:tgtEl>
                                          <p:spTgt spid="25"/>
                                        </p:tgtEl>
                                        <p:attrNameLst>
                                          <p:attrName>r</p:attrName>
                                        </p:attrNameLst>
                                      </p:cBhvr>
                                    </p:animRot>
                                  </p:childTnLst>
                                </p:cTn>
                              </p:par>
                              <p:par>
                                <p:cTn id="14" presetID="42" presetClass="path" presetSubtype="0" accel="50000" decel="50000" fill="hold" grpId="1" nodeType="withEffect">
                                  <p:stCondLst>
                                    <p:cond delay="250"/>
                                  </p:stCondLst>
                                  <p:childTnLst>
                                    <p:animMotion origin="layout" path="M 0.04844 -0.0132 L 0.10456 -0.08518 " pathEditMode="relative" rAng="0" ptsTypes="AA">
                                      <p:cBhvr>
                                        <p:cTn id="15" dur="1500" fill="hold"/>
                                        <p:tgtEl>
                                          <p:spTgt spid="11"/>
                                        </p:tgtEl>
                                        <p:attrNameLst>
                                          <p:attrName>ppt_x</p:attrName>
                                          <p:attrName>ppt_y</p:attrName>
                                        </p:attrNameLst>
                                      </p:cBhvr>
                                      <p:rCtr x="2591" y="-3171"/>
                                    </p:animMotion>
                                  </p:childTnLst>
                                </p:cTn>
                              </p:par>
                              <p:par>
                                <p:cTn id="16" presetID="50" presetClass="path" presetSubtype="0" accel="50000" decel="50000" fill="hold" grpId="1" nodeType="withEffect">
                                  <p:stCondLst>
                                    <p:cond delay="250"/>
                                  </p:stCondLst>
                                  <p:childTnLst>
                                    <p:animMotion origin="layout" path="M 0.05131 -0.12732 C 0.05912 -0.12732 0.06094 -0.1294 0.06954 -0.12986 C 0.07826 -0.13056 0.10365 -0.12199 0.10365 -0.13056 C 0.10365 -0.13611 0.10352 -0.17917 0.10352 -0.18403 " pathEditMode="relative" rAng="0" ptsTypes="AAAA">
                                      <p:cBhvr>
                                        <p:cTn id="17" dur="1500" fill="hold"/>
                                        <p:tgtEl>
                                          <p:spTgt spid="27"/>
                                        </p:tgtEl>
                                        <p:attrNameLst>
                                          <p:attrName>ppt_x</p:attrName>
                                          <p:attrName>ppt_y</p:attrName>
                                        </p:attrNameLst>
                                      </p:cBhvr>
                                      <p:rCtr x="2617" y="-2801"/>
                                    </p:animMotion>
                                  </p:childTnLst>
                                </p:cTn>
                              </p:par>
                            </p:childTnLst>
                          </p:cTn>
                        </p:par>
                        <p:par>
                          <p:cTn id="18" fill="hold">
                            <p:stCondLst>
                              <p:cond delay="4000"/>
                            </p:stCondLst>
                            <p:childTnLst>
                              <p:par>
                                <p:cTn id="19" presetID="8" presetClass="emph" presetSubtype="0" fill="hold" nodeType="afterEffect">
                                  <p:stCondLst>
                                    <p:cond delay="250"/>
                                  </p:stCondLst>
                                  <p:childTnLst>
                                    <p:animRot by="1560000">
                                      <p:cBhvr>
                                        <p:cTn id="20" dur="1000" fill="hold"/>
                                        <p:tgtEl>
                                          <p:spTgt spid="25"/>
                                        </p:tgtEl>
                                        <p:attrNameLst>
                                          <p:attrName>r</p:attrName>
                                        </p:attrNameLst>
                                      </p:cBhvr>
                                    </p:animRot>
                                  </p:childTnLst>
                                </p:cTn>
                              </p:par>
                              <p:par>
                                <p:cTn id="21" presetID="42" presetClass="path" presetSubtype="0" accel="50000" decel="50000" fill="hold" grpId="2" nodeType="withEffect">
                                  <p:stCondLst>
                                    <p:cond delay="250"/>
                                  </p:stCondLst>
                                  <p:childTnLst>
                                    <p:animMotion origin="layout" path="M 0.10456 -0.08518 L 0.15651 -0.17893 " pathEditMode="relative" rAng="0" ptsTypes="AA">
                                      <p:cBhvr>
                                        <p:cTn id="22" dur="1000" fill="hold"/>
                                        <p:tgtEl>
                                          <p:spTgt spid="11"/>
                                        </p:tgtEl>
                                        <p:attrNameLst>
                                          <p:attrName>ppt_x</p:attrName>
                                          <p:attrName>ppt_y</p:attrName>
                                        </p:attrNameLst>
                                      </p:cBhvr>
                                      <p:rCtr x="2591" y="-4699"/>
                                    </p:animMotion>
                                  </p:childTnLst>
                                </p:cTn>
                              </p:par>
                              <p:par>
                                <p:cTn id="23" presetID="50" presetClass="path" presetSubtype="0" accel="50000" decel="50000" fill="hold" grpId="2" nodeType="withEffect">
                                  <p:stCondLst>
                                    <p:cond delay="250"/>
                                  </p:stCondLst>
                                  <p:childTnLst>
                                    <p:animMotion origin="layout" path="M 0.10352 -0.18403 C 0.11159 -0.18403 0.1379 -0.18334 0.14558 -0.1831 C 0.15326 -0.1831 0.15378 -0.18009 0.15469 -0.13241 C 0.15469 -0.11574 0.15261 -0.09838 0.15261 -0.08079 " pathEditMode="relative" rAng="0" ptsTypes="AAAA">
                                      <p:cBhvr>
                                        <p:cTn id="24" dur="1000" fill="hold"/>
                                        <p:tgtEl>
                                          <p:spTgt spid="27"/>
                                        </p:tgtEl>
                                        <p:attrNameLst>
                                          <p:attrName>ppt_x</p:attrName>
                                          <p:attrName>ppt_y</p:attrName>
                                        </p:attrNameLst>
                                      </p:cBhvr>
                                      <p:rCtr x="2552" y="5162"/>
                                    </p:animMotion>
                                  </p:childTnLst>
                                </p:cTn>
                              </p:par>
                            </p:childTnLst>
                          </p:cTn>
                        </p:par>
                        <p:par>
                          <p:cTn id="25" fill="hold">
                            <p:stCondLst>
                              <p:cond delay="5250"/>
                            </p:stCondLst>
                            <p:childTnLst>
                              <p:par>
                                <p:cTn id="26" presetID="8" presetClass="emph" presetSubtype="0" fill="hold" nodeType="afterEffect">
                                  <p:stCondLst>
                                    <p:cond delay="250"/>
                                  </p:stCondLst>
                                  <p:childTnLst>
                                    <p:animRot by="2100000">
                                      <p:cBhvr>
                                        <p:cTn id="27" dur="1750" fill="hold"/>
                                        <p:tgtEl>
                                          <p:spTgt spid="25"/>
                                        </p:tgtEl>
                                        <p:attrNameLst>
                                          <p:attrName>r</p:attrName>
                                        </p:attrNameLst>
                                      </p:cBhvr>
                                    </p:animRot>
                                  </p:childTnLst>
                                </p:cTn>
                              </p:par>
                              <p:par>
                                <p:cTn id="28" presetID="42" presetClass="path" presetSubtype="0" accel="50000" decel="50000" fill="hold" grpId="3" nodeType="withEffect">
                                  <p:stCondLst>
                                    <p:cond delay="250"/>
                                  </p:stCondLst>
                                  <p:childTnLst>
                                    <p:animMotion origin="layout" path="M 0.15651 -0.17893 L 0.20807 -0.21968 " pathEditMode="relative" rAng="0" ptsTypes="AA">
                                      <p:cBhvr>
                                        <p:cTn id="29" dur="1750" fill="hold"/>
                                        <p:tgtEl>
                                          <p:spTgt spid="11"/>
                                        </p:tgtEl>
                                        <p:attrNameLst>
                                          <p:attrName>ppt_x</p:attrName>
                                          <p:attrName>ppt_y</p:attrName>
                                        </p:attrNameLst>
                                      </p:cBhvr>
                                      <p:rCtr x="2578" y="-2037"/>
                                    </p:animMotion>
                                  </p:childTnLst>
                                </p:cTn>
                              </p:par>
                              <p:par>
                                <p:cTn id="30" presetID="50" presetClass="path" presetSubtype="0" accel="50000" decel="50000" fill="hold" grpId="3" nodeType="withEffect">
                                  <p:stCondLst>
                                    <p:cond delay="250"/>
                                  </p:stCondLst>
                                  <p:childTnLst>
                                    <p:animMotion origin="layout" path="M 0.15261 -0.08079 C 0.16042 -0.08079 0.16277 -0.07986 0.17748 -0.08079 C 0.20495 -0.07986 0.20547 -0.09213 0.20443 -0.03982 C 0.20443 -0.02454 0.20547 -0.01574 0.20443 0.02523 " pathEditMode="relative" rAng="0" ptsTypes="AAAA">
                                      <p:cBhvr>
                                        <p:cTn id="31" dur="1750" fill="hold"/>
                                        <p:tgtEl>
                                          <p:spTgt spid="27"/>
                                        </p:tgtEl>
                                        <p:attrNameLst>
                                          <p:attrName>ppt_x</p:attrName>
                                          <p:attrName>ppt_y</p:attrName>
                                        </p:attrNameLst>
                                      </p:cBhvr>
                                      <p:rCtr x="2617" y="5278"/>
                                    </p:animMotion>
                                  </p:childTnLst>
                                </p:cTn>
                              </p:par>
                            </p:childTnLst>
                          </p:cTn>
                        </p:par>
                        <p:par>
                          <p:cTn id="32" fill="hold">
                            <p:stCondLst>
                              <p:cond delay="7250"/>
                            </p:stCondLst>
                            <p:childTnLst>
                              <p:par>
                                <p:cTn id="33" presetID="8" presetClass="emph" presetSubtype="0" fill="hold" nodeType="afterEffect">
                                  <p:stCondLst>
                                    <p:cond delay="250"/>
                                  </p:stCondLst>
                                  <p:childTnLst>
                                    <p:animRot by="2700000">
                                      <p:cBhvr>
                                        <p:cTn id="34" dur="2500" fill="hold"/>
                                        <p:tgtEl>
                                          <p:spTgt spid="25"/>
                                        </p:tgtEl>
                                        <p:attrNameLst>
                                          <p:attrName>r</p:attrName>
                                        </p:attrNameLst>
                                      </p:cBhvr>
                                    </p:animRot>
                                  </p:childTnLst>
                                </p:cTn>
                              </p:par>
                              <p:par>
                                <p:cTn id="35" presetID="42" presetClass="path" presetSubtype="0" accel="50000" decel="50000" fill="hold" grpId="4" nodeType="withEffect">
                                  <p:stCondLst>
                                    <p:cond delay="250"/>
                                  </p:stCondLst>
                                  <p:childTnLst>
                                    <p:animMotion origin="layout" path="M 0.20807 -0.21968 L 0.25964 -0.22685 " pathEditMode="relative" rAng="0" ptsTypes="AA">
                                      <p:cBhvr>
                                        <p:cTn id="36" dur="2500" fill="hold"/>
                                        <p:tgtEl>
                                          <p:spTgt spid="11"/>
                                        </p:tgtEl>
                                        <p:attrNameLst>
                                          <p:attrName>ppt_x</p:attrName>
                                          <p:attrName>ppt_y</p:attrName>
                                        </p:attrNameLst>
                                      </p:cBhvr>
                                      <p:rCtr x="2578" y="-370"/>
                                    </p:animMotion>
                                  </p:childTnLst>
                                </p:cTn>
                              </p:par>
                              <p:par>
                                <p:cTn id="37" presetID="50" presetClass="path" presetSubtype="0" accel="50000" decel="50000" fill="hold" grpId="4" nodeType="withEffect">
                                  <p:stCondLst>
                                    <p:cond delay="250"/>
                                  </p:stCondLst>
                                  <p:childTnLst>
                                    <p:animMotion origin="layout" path="M 0.20443 0.02523 L 0.23047 0.02523 C 0.24206 0.02523 0.2573 0.02477 0.2573 0.03032 C 0.2573 0.03472 0.25665 0.04653 0.25665 0.05116 " pathEditMode="relative" rAng="0" ptsTypes="AAAA">
                                      <p:cBhvr>
                                        <p:cTn id="38" dur="2500" fill="hold"/>
                                        <p:tgtEl>
                                          <p:spTgt spid="27"/>
                                        </p:tgtEl>
                                        <p:attrNameLst>
                                          <p:attrName>ppt_x</p:attrName>
                                          <p:attrName>ppt_y</p:attrName>
                                        </p:attrNameLst>
                                      </p:cBhvr>
                                      <p:rCtr x="2643"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27" grpId="0" animBg="1"/>
      <p:bldP spid="27" grpId="1" animBg="1"/>
      <p:bldP spid="27" grpId="2" animBg="1"/>
      <p:bldP spid="27" grpId="3" animBg="1"/>
      <p:bldP spid="27" grpId="4"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21B57-FAA0-8953-B920-CA12D9D93B52}"/>
            </a:ext>
          </a:extLst>
        </p:cNvPr>
        <p:cNvGrpSpPr/>
        <p:nvPr/>
      </p:nvGrpSpPr>
      <p:grpSpPr>
        <a:xfrm>
          <a:off x="0" y="0"/>
          <a:ext cx="0" cy="0"/>
          <a:chOff x="0" y="0"/>
          <a:chExt cx="0" cy="0"/>
        </a:xfrm>
      </p:grpSpPr>
      <p:sp>
        <p:nvSpPr>
          <p:cNvPr id="14" name="Arrow: Right 13">
            <a:extLst>
              <a:ext uri="{FF2B5EF4-FFF2-40B4-BE49-F238E27FC236}">
                <a16:creationId xmlns:a16="http://schemas.microsoft.com/office/drawing/2014/main" id="{A550F2BF-CD83-414B-FB19-C74625C74387}"/>
              </a:ext>
            </a:extLst>
          </p:cNvPr>
          <p:cNvSpPr/>
          <p:nvPr/>
        </p:nvSpPr>
        <p:spPr>
          <a:xfrm>
            <a:off x="8108623" y="3145283"/>
            <a:ext cx="2559755"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60FBF-1C20-C629-C93B-17512682DF39}"/>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58D92BB2-983C-6885-931F-13734DC98FF9}"/>
              </a:ext>
            </a:extLst>
          </p:cNvPr>
          <p:cNvSpPr>
            <a:spLocks noGrp="1"/>
          </p:cNvSpPr>
          <p:nvPr>
            <p:ph type="body" sz="quarter" idx="13"/>
          </p:nvPr>
        </p:nvSpPr>
        <p:spPr/>
        <p:txBody>
          <a:bodyPr/>
          <a:lstStyle/>
          <a:p>
            <a:r>
              <a:rPr lang="en-GB" dirty="0"/>
              <a:t>ROS2 Kinematics</a:t>
            </a:r>
          </a:p>
        </p:txBody>
      </p:sp>
      <p:sp>
        <p:nvSpPr>
          <p:cNvPr id="4" name="Footer Placeholder 3">
            <a:extLst>
              <a:ext uri="{FF2B5EF4-FFF2-40B4-BE49-F238E27FC236}">
                <a16:creationId xmlns:a16="http://schemas.microsoft.com/office/drawing/2014/main" id="{142C2FD2-EDAE-F29B-7920-1760B573F2AB}"/>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1" name="Group 10">
            <a:extLst>
              <a:ext uri="{FF2B5EF4-FFF2-40B4-BE49-F238E27FC236}">
                <a16:creationId xmlns:a16="http://schemas.microsoft.com/office/drawing/2014/main" id="{191E8436-7749-149B-7C86-0291E40147A1}"/>
              </a:ext>
            </a:extLst>
          </p:cNvPr>
          <p:cNvGrpSpPr/>
          <p:nvPr/>
        </p:nvGrpSpPr>
        <p:grpSpPr>
          <a:xfrm>
            <a:off x="3937000" y="1660794"/>
            <a:ext cx="4318000" cy="3505200"/>
            <a:chOff x="3936999" y="1405467"/>
            <a:chExt cx="4318000" cy="3505200"/>
          </a:xfrm>
        </p:grpSpPr>
        <p:grpSp>
          <p:nvGrpSpPr>
            <p:cNvPr id="9" name="Group 8">
              <a:extLst>
                <a:ext uri="{FF2B5EF4-FFF2-40B4-BE49-F238E27FC236}">
                  <a16:creationId xmlns:a16="http://schemas.microsoft.com/office/drawing/2014/main" id="{0B6E005E-EAEB-1BDD-BDC2-523B55BA9670}"/>
                </a:ext>
              </a:extLst>
            </p:cNvPr>
            <p:cNvGrpSpPr/>
            <p:nvPr/>
          </p:nvGrpSpPr>
          <p:grpSpPr>
            <a:xfrm>
              <a:off x="3936999" y="1405467"/>
              <a:ext cx="4318000" cy="3505200"/>
              <a:chOff x="3937000" y="2333978"/>
              <a:chExt cx="4318000" cy="3505200"/>
            </a:xfrm>
          </p:grpSpPr>
          <p:sp>
            <p:nvSpPr>
              <p:cNvPr id="7" name="Rectangle: Rounded Corners 6">
                <a:extLst>
                  <a:ext uri="{FF2B5EF4-FFF2-40B4-BE49-F238E27FC236}">
                    <a16:creationId xmlns:a16="http://schemas.microsoft.com/office/drawing/2014/main" id="{CD2333D6-469A-933B-81BA-DF0209CDBF2E}"/>
                  </a:ext>
                </a:extLst>
              </p:cNvPr>
              <p:cNvSpPr/>
              <p:nvPr/>
            </p:nvSpPr>
            <p:spPr>
              <a:xfrm>
                <a:off x="3937000" y="2333978"/>
                <a:ext cx="4318000" cy="350520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F29FCC-81F9-BD28-4F29-302E635D7331}"/>
                  </a:ext>
                </a:extLst>
              </p:cNvPr>
              <p:cNvSpPr txBox="1"/>
              <p:nvPr/>
            </p:nvSpPr>
            <p:spPr>
              <a:xfrm>
                <a:off x="4763911" y="2643532"/>
                <a:ext cx="2664178" cy="646331"/>
              </a:xfrm>
              <a:prstGeom prst="rect">
                <a:avLst/>
              </a:prstGeom>
              <a:noFill/>
            </p:spPr>
            <p:txBody>
              <a:bodyPr wrap="square" rtlCol="0">
                <a:spAutoFit/>
              </a:bodyPr>
              <a:lstStyle/>
              <a:p>
                <a:pPr algn="ctr"/>
                <a:r>
                  <a:rPr lang="en-US" dirty="0"/>
                  <a:t>Inverse Kinematics Action Server</a:t>
                </a:r>
              </a:p>
            </p:txBody>
          </p:sp>
        </p:grpSp>
        <p:sp>
          <p:nvSpPr>
            <p:cNvPr id="10" name="TextBox 9">
              <a:extLst>
                <a:ext uri="{FF2B5EF4-FFF2-40B4-BE49-F238E27FC236}">
                  <a16:creationId xmlns:a16="http://schemas.microsoft.com/office/drawing/2014/main" id="{A4A6FEFB-AAA6-7B6B-3981-BDD6C5AD713F}"/>
                </a:ext>
              </a:extLst>
            </p:cNvPr>
            <p:cNvSpPr txBox="1"/>
            <p:nvPr/>
          </p:nvSpPr>
          <p:spPr>
            <a:xfrm>
              <a:off x="4617154" y="3158067"/>
              <a:ext cx="2957689" cy="646331"/>
            </a:xfrm>
            <a:prstGeom prst="rect">
              <a:avLst/>
            </a:prstGeom>
            <a:noFill/>
          </p:spPr>
          <p:txBody>
            <a:bodyPr wrap="square" rtlCol="0">
              <a:spAutoFit/>
            </a:bodyPr>
            <a:lstStyle/>
            <a:p>
              <a:pPr algn="ctr"/>
              <a:r>
                <a:rPr lang="en-US" dirty="0"/>
                <a:t>Using Levenberg-Marquardt Method (KDL Library)</a:t>
              </a:r>
            </a:p>
          </p:txBody>
        </p:sp>
      </p:grpSp>
      <p:sp>
        <p:nvSpPr>
          <p:cNvPr id="12" name="Arrow: Right 11">
            <a:extLst>
              <a:ext uri="{FF2B5EF4-FFF2-40B4-BE49-F238E27FC236}">
                <a16:creationId xmlns:a16="http://schemas.microsoft.com/office/drawing/2014/main" id="{5B2627BB-CDDC-16DE-F1B9-B3643B84B8AB}"/>
              </a:ext>
            </a:extLst>
          </p:cNvPr>
          <p:cNvSpPr/>
          <p:nvPr/>
        </p:nvSpPr>
        <p:spPr>
          <a:xfrm>
            <a:off x="1377244" y="3145283"/>
            <a:ext cx="2559755"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4F75FD-E868-A77C-B188-70C158088307}"/>
              </a:ext>
            </a:extLst>
          </p:cNvPr>
          <p:cNvSpPr txBox="1"/>
          <p:nvPr/>
        </p:nvSpPr>
        <p:spPr>
          <a:xfrm>
            <a:off x="8655" y="3145283"/>
            <a:ext cx="1376866" cy="923330"/>
          </a:xfrm>
          <a:prstGeom prst="rect">
            <a:avLst/>
          </a:prstGeom>
          <a:noFill/>
        </p:spPr>
        <p:txBody>
          <a:bodyPr wrap="square" rtlCol="0">
            <a:spAutoFit/>
          </a:bodyPr>
          <a:lstStyle/>
          <a:p>
            <a:pPr algn="ctr"/>
            <a:r>
              <a:rPr lang="en-US" dirty="0"/>
              <a:t>Points in cartesian Space </a:t>
            </a:r>
          </a:p>
        </p:txBody>
      </p:sp>
      <p:sp>
        <p:nvSpPr>
          <p:cNvPr id="16" name="TextBox 15">
            <a:extLst>
              <a:ext uri="{FF2B5EF4-FFF2-40B4-BE49-F238E27FC236}">
                <a16:creationId xmlns:a16="http://schemas.microsoft.com/office/drawing/2014/main" id="{4BA95386-D601-732F-EFC1-D7CD3F10EA6D}"/>
              </a:ext>
            </a:extLst>
          </p:cNvPr>
          <p:cNvSpPr txBox="1"/>
          <p:nvPr/>
        </p:nvSpPr>
        <p:spPr>
          <a:xfrm>
            <a:off x="10780889" y="3091197"/>
            <a:ext cx="1095022" cy="923330"/>
          </a:xfrm>
          <a:prstGeom prst="rect">
            <a:avLst/>
          </a:prstGeom>
          <a:noFill/>
        </p:spPr>
        <p:txBody>
          <a:bodyPr wrap="square" rtlCol="0">
            <a:spAutoFit/>
          </a:bodyPr>
          <a:lstStyle/>
          <a:p>
            <a:pPr algn="ctr"/>
            <a:r>
              <a:rPr lang="en-US" dirty="0"/>
              <a:t>Points in Joint Space</a:t>
            </a:r>
          </a:p>
        </p:txBody>
      </p:sp>
    </p:spTree>
    <p:extLst>
      <p:ext uri="{BB962C8B-B14F-4D97-AF65-F5344CB8AC3E}">
        <p14:creationId xmlns:p14="http://schemas.microsoft.com/office/powerpoint/2010/main" val="318338801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10-5246-7E65-8C51-4EE5AC9A4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7230D-65C3-1AA7-A23F-E3416570ED16}"/>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24225AC-AFEB-F873-1CB3-9A61734568AA}"/>
              </a:ext>
            </a:extLst>
          </p:cNvPr>
          <p:cNvSpPr>
            <a:spLocks noGrp="1"/>
          </p:cNvSpPr>
          <p:nvPr>
            <p:ph type="body" sz="quarter" idx="13"/>
          </p:nvPr>
        </p:nvSpPr>
        <p:spPr/>
        <p:txBody>
          <a:bodyPr/>
          <a:lstStyle/>
          <a:p>
            <a:r>
              <a:rPr lang="en-GB" dirty="0"/>
              <a:t>ROS2 Kinematics - Example</a:t>
            </a:r>
          </a:p>
        </p:txBody>
      </p:sp>
      <p:sp>
        <p:nvSpPr>
          <p:cNvPr id="4" name="Footer Placeholder 3">
            <a:extLst>
              <a:ext uri="{FF2B5EF4-FFF2-40B4-BE49-F238E27FC236}">
                <a16:creationId xmlns:a16="http://schemas.microsoft.com/office/drawing/2014/main" id="{A1364F6E-994D-F3B4-DD46-A6C74C15C2D6}"/>
              </a:ext>
            </a:extLst>
          </p:cNvPr>
          <p:cNvSpPr>
            <a:spLocks noGrp="1"/>
          </p:cNvSpPr>
          <p:nvPr>
            <p:ph type="ftr" sz="quarter" idx="3"/>
          </p:nvPr>
        </p:nvSpPr>
        <p:spPr/>
        <p:txBody>
          <a:bodyPr/>
          <a:lstStyle/>
          <a:p>
            <a:r>
              <a:rPr lang="de-DE"/>
              <a:t>Technische Hochschule Ulm | Ahmed Ibrahim Almohamed</a:t>
            </a:r>
            <a:endParaRPr lang="de-DE" dirty="0"/>
          </a:p>
        </p:txBody>
      </p:sp>
      <p:pic>
        <p:nvPicPr>
          <p:cNvPr id="6" name="Picture 5">
            <a:extLst>
              <a:ext uri="{FF2B5EF4-FFF2-40B4-BE49-F238E27FC236}">
                <a16:creationId xmlns:a16="http://schemas.microsoft.com/office/drawing/2014/main" id="{07E8C4C1-CDB0-D26A-9F2E-79FBFDA436CD}"/>
              </a:ext>
            </a:extLst>
          </p:cNvPr>
          <p:cNvPicPr>
            <a:picLocks noChangeAspect="1"/>
          </p:cNvPicPr>
          <p:nvPr/>
        </p:nvPicPr>
        <p:blipFill>
          <a:blip r:embed="rId3"/>
          <a:stretch>
            <a:fillRect/>
          </a:stretch>
        </p:blipFill>
        <p:spPr>
          <a:xfrm>
            <a:off x="1761350" y="1883241"/>
            <a:ext cx="8308339" cy="4346558"/>
          </a:xfrm>
          <a:prstGeom prst="rect">
            <a:avLst/>
          </a:prstGeom>
        </p:spPr>
      </p:pic>
    </p:spTree>
    <p:extLst>
      <p:ext uri="{BB962C8B-B14F-4D97-AF65-F5344CB8AC3E}">
        <p14:creationId xmlns:p14="http://schemas.microsoft.com/office/powerpoint/2010/main" val="11308988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1F3EB-2677-363A-CFC5-4FAA04DC1EE8}"/>
            </a:ext>
          </a:extLst>
        </p:cNvPr>
        <p:cNvGrpSpPr/>
        <p:nvPr/>
      </p:nvGrpSpPr>
      <p:grpSpPr>
        <a:xfrm>
          <a:off x="0" y="0"/>
          <a:ext cx="0" cy="0"/>
          <a:chOff x="0" y="0"/>
          <a:chExt cx="0" cy="0"/>
        </a:xfrm>
      </p:grpSpPr>
      <p:sp>
        <p:nvSpPr>
          <p:cNvPr id="11" name="Arrow: Right 10">
            <a:extLst>
              <a:ext uri="{FF2B5EF4-FFF2-40B4-BE49-F238E27FC236}">
                <a16:creationId xmlns:a16="http://schemas.microsoft.com/office/drawing/2014/main" id="{16BE4C4C-96C0-48DE-C809-13ADD625E1B6}"/>
              </a:ext>
            </a:extLst>
          </p:cNvPr>
          <p:cNvSpPr/>
          <p:nvPr/>
        </p:nvSpPr>
        <p:spPr>
          <a:xfrm>
            <a:off x="7919156" y="3050822"/>
            <a:ext cx="2133600" cy="756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690B5-2D06-84C5-74DF-D6F340817648}"/>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363D47FB-885F-6197-9F94-9841C5B89056}"/>
              </a:ext>
            </a:extLst>
          </p:cNvPr>
          <p:cNvSpPr>
            <a:spLocks noGrp="1"/>
          </p:cNvSpPr>
          <p:nvPr>
            <p:ph type="body" sz="quarter" idx="13"/>
          </p:nvPr>
        </p:nvSpPr>
        <p:spPr/>
        <p:txBody>
          <a:bodyPr/>
          <a:lstStyle/>
          <a:p>
            <a:r>
              <a:rPr lang="en-GB" dirty="0"/>
              <a:t>ROS2 Kinematics </a:t>
            </a:r>
          </a:p>
        </p:txBody>
      </p:sp>
      <p:sp>
        <p:nvSpPr>
          <p:cNvPr id="4" name="Footer Placeholder 3">
            <a:extLst>
              <a:ext uri="{FF2B5EF4-FFF2-40B4-BE49-F238E27FC236}">
                <a16:creationId xmlns:a16="http://schemas.microsoft.com/office/drawing/2014/main" id="{C6B75155-66E9-C28B-C5B5-62E698CF7C5A}"/>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9" name="Group 8">
            <a:extLst>
              <a:ext uri="{FF2B5EF4-FFF2-40B4-BE49-F238E27FC236}">
                <a16:creationId xmlns:a16="http://schemas.microsoft.com/office/drawing/2014/main" id="{252DA76F-01E3-2074-B593-C04984B82583}"/>
              </a:ext>
            </a:extLst>
          </p:cNvPr>
          <p:cNvGrpSpPr/>
          <p:nvPr/>
        </p:nvGrpSpPr>
        <p:grpSpPr>
          <a:xfrm>
            <a:off x="4143022" y="1865489"/>
            <a:ext cx="3905955" cy="3127022"/>
            <a:chOff x="4143021" y="1865489"/>
            <a:chExt cx="3905955" cy="3127022"/>
          </a:xfrm>
        </p:grpSpPr>
        <p:sp>
          <p:nvSpPr>
            <p:cNvPr id="5" name="Rectangle: Rounded Corners 4">
              <a:extLst>
                <a:ext uri="{FF2B5EF4-FFF2-40B4-BE49-F238E27FC236}">
                  <a16:creationId xmlns:a16="http://schemas.microsoft.com/office/drawing/2014/main" id="{78C61D65-033B-C730-59E4-47138D9261B6}"/>
                </a:ext>
              </a:extLst>
            </p:cNvPr>
            <p:cNvSpPr/>
            <p:nvPr/>
          </p:nvSpPr>
          <p:spPr>
            <a:xfrm>
              <a:off x="4143021" y="1865489"/>
              <a:ext cx="3905955" cy="312702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BC6306-0032-888D-5647-DED84CFF0F57}"/>
                </a:ext>
              </a:extLst>
            </p:cNvPr>
            <p:cNvSpPr txBox="1"/>
            <p:nvPr/>
          </p:nvSpPr>
          <p:spPr>
            <a:xfrm>
              <a:off x="4814709" y="2096321"/>
              <a:ext cx="2562578" cy="646331"/>
            </a:xfrm>
            <a:prstGeom prst="rect">
              <a:avLst/>
            </a:prstGeom>
            <a:noFill/>
          </p:spPr>
          <p:txBody>
            <a:bodyPr wrap="square" rtlCol="0">
              <a:spAutoFit/>
            </a:bodyPr>
            <a:lstStyle/>
            <a:p>
              <a:pPr algn="ctr"/>
              <a:r>
                <a:rPr lang="en-US" dirty="0"/>
                <a:t>Forward Kinematics – Publisher Node</a:t>
              </a:r>
            </a:p>
          </p:txBody>
        </p:sp>
        <p:sp>
          <p:nvSpPr>
            <p:cNvPr id="8" name="TextBox 7">
              <a:extLst>
                <a:ext uri="{FF2B5EF4-FFF2-40B4-BE49-F238E27FC236}">
                  <a16:creationId xmlns:a16="http://schemas.microsoft.com/office/drawing/2014/main" id="{8409BB15-EF8F-5FCD-058B-09B5B92E5BB2}"/>
                </a:ext>
              </a:extLst>
            </p:cNvPr>
            <p:cNvSpPr txBox="1"/>
            <p:nvPr/>
          </p:nvSpPr>
          <p:spPr>
            <a:xfrm>
              <a:off x="4622799" y="3244334"/>
              <a:ext cx="2946402" cy="923330"/>
            </a:xfrm>
            <a:prstGeom prst="rect">
              <a:avLst/>
            </a:prstGeom>
            <a:noFill/>
          </p:spPr>
          <p:txBody>
            <a:bodyPr wrap="square" rtlCol="0">
              <a:spAutoFit/>
            </a:bodyPr>
            <a:lstStyle/>
            <a:p>
              <a:pPr algn="ctr"/>
              <a:r>
                <a:rPr lang="en-US" dirty="0"/>
                <a:t>Using recursive forward position kinematics algorithm</a:t>
              </a:r>
            </a:p>
          </p:txBody>
        </p:sp>
      </p:grpSp>
      <p:sp>
        <p:nvSpPr>
          <p:cNvPr id="10" name="Arrow: Right 9">
            <a:extLst>
              <a:ext uri="{FF2B5EF4-FFF2-40B4-BE49-F238E27FC236}">
                <a16:creationId xmlns:a16="http://schemas.microsoft.com/office/drawing/2014/main" id="{7D8B7212-9E76-F9FA-6BC0-C51D72646EE2}"/>
              </a:ext>
            </a:extLst>
          </p:cNvPr>
          <p:cNvSpPr/>
          <p:nvPr/>
        </p:nvSpPr>
        <p:spPr>
          <a:xfrm>
            <a:off x="2009422" y="3127022"/>
            <a:ext cx="2133600" cy="756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7A055C-2DD1-857C-940E-E81CCCEBE26F}"/>
              </a:ext>
            </a:extLst>
          </p:cNvPr>
          <p:cNvSpPr txBox="1"/>
          <p:nvPr/>
        </p:nvSpPr>
        <p:spPr>
          <a:xfrm>
            <a:off x="515940" y="3182034"/>
            <a:ext cx="1369304" cy="646331"/>
          </a:xfrm>
          <a:prstGeom prst="rect">
            <a:avLst/>
          </a:prstGeom>
          <a:noFill/>
        </p:spPr>
        <p:txBody>
          <a:bodyPr wrap="square" rtlCol="0">
            <a:spAutoFit/>
          </a:bodyPr>
          <a:lstStyle/>
          <a:p>
            <a:pPr algn="ctr"/>
            <a:r>
              <a:rPr lang="en-US" dirty="0"/>
              <a:t>Joint Space Points</a:t>
            </a:r>
          </a:p>
        </p:txBody>
      </p:sp>
      <p:sp>
        <p:nvSpPr>
          <p:cNvPr id="13" name="TextBox 12">
            <a:extLst>
              <a:ext uri="{FF2B5EF4-FFF2-40B4-BE49-F238E27FC236}">
                <a16:creationId xmlns:a16="http://schemas.microsoft.com/office/drawing/2014/main" id="{4AE32461-2B7E-1B48-9A42-5ECA4895D9A1}"/>
              </a:ext>
            </a:extLst>
          </p:cNvPr>
          <p:cNvSpPr txBox="1"/>
          <p:nvPr/>
        </p:nvSpPr>
        <p:spPr>
          <a:xfrm>
            <a:off x="10106520" y="3105834"/>
            <a:ext cx="1524387" cy="646331"/>
          </a:xfrm>
          <a:prstGeom prst="rect">
            <a:avLst/>
          </a:prstGeom>
          <a:noFill/>
        </p:spPr>
        <p:txBody>
          <a:bodyPr wrap="square" rtlCol="0">
            <a:spAutoFit/>
          </a:bodyPr>
          <a:lstStyle/>
          <a:p>
            <a:r>
              <a:rPr lang="en-US" dirty="0"/>
              <a:t>Cartesian Space points</a:t>
            </a:r>
          </a:p>
        </p:txBody>
      </p:sp>
    </p:spTree>
    <p:extLst>
      <p:ext uri="{BB962C8B-B14F-4D97-AF65-F5344CB8AC3E}">
        <p14:creationId xmlns:p14="http://schemas.microsoft.com/office/powerpoint/2010/main" val="36055667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30D47-2B21-3A71-39C2-A5F07226A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814B3-0092-598D-BE4E-53787BE66F5B}"/>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D09B7CAE-6F2A-FFD7-BC0B-E4D8A241AF79}"/>
              </a:ext>
            </a:extLst>
          </p:cNvPr>
          <p:cNvSpPr>
            <a:spLocks noGrp="1"/>
          </p:cNvSpPr>
          <p:nvPr>
            <p:ph type="body" sz="quarter" idx="13"/>
          </p:nvPr>
        </p:nvSpPr>
        <p:spPr/>
        <p:txBody>
          <a:bodyPr/>
          <a:lstStyle/>
          <a:p>
            <a:r>
              <a:rPr lang="en-GB" dirty="0"/>
              <a:t>Path Planning Sequence</a:t>
            </a:r>
          </a:p>
        </p:txBody>
      </p:sp>
      <p:sp>
        <p:nvSpPr>
          <p:cNvPr id="4" name="Footer Placeholder 3">
            <a:extLst>
              <a:ext uri="{FF2B5EF4-FFF2-40B4-BE49-F238E27FC236}">
                <a16:creationId xmlns:a16="http://schemas.microsoft.com/office/drawing/2014/main" id="{03E6D6CB-75C2-2837-7257-AFD4ADECB215}"/>
              </a:ext>
            </a:extLst>
          </p:cNvPr>
          <p:cNvSpPr>
            <a:spLocks noGrp="1"/>
          </p:cNvSpPr>
          <p:nvPr>
            <p:ph type="ftr" sz="quarter" idx="3"/>
          </p:nvPr>
        </p:nvSpPr>
        <p:spPr/>
        <p:txBody>
          <a:bodyPr/>
          <a:lstStyle/>
          <a:p>
            <a:r>
              <a:rPr lang="de-DE"/>
              <a:t>Technische Hochschule Ulm | Ahmed Ibrahim Almohamed</a:t>
            </a:r>
            <a:endParaRPr lang="de-DE" dirty="0"/>
          </a:p>
        </p:txBody>
      </p:sp>
      <p:sp>
        <p:nvSpPr>
          <p:cNvPr id="6" name="TextBox 5">
            <a:extLst>
              <a:ext uri="{FF2B5EF4-FFF2-40B4-BE49-F238E27FC236}">
                <a16:creationId xmlns:a16="http://schemas.microsoft.com/office/drawing/2014/main" id="{C6EF2FFA-CEF5-0A9B-E87A-6B0BCB09D66E}"/>
              </a:ext>
            </a:extLst>
          </p:cNvPr>
          <p:cNvSpPr txBox="1"/>
          <p:nvPr/>
        </p:nvSpPr>
        <p:spPr>
          <a:xfrm>
            <a:off x="515940" y="1592220"/>
            <a:ext cx="6708949" cy="4524315"/>
          </a:xfrm>
          <a:prstGeom prst="rect">
            <a:avLst/>
          </a:prstGeom>
          <a:noFill/>
        </p:spPr>
        <p:txBody>
          <a:bodyPr wrap="square" rtlCol="0">
            <a:spAutoFit/>
          </a:bodyPr>
          <a:lstStyle/>
          <a:p>
            <a:pPr marL="342900" indent="-342900">
              <a:buAutoNum type="arabicPeriod"/>
            </a:pPr>
            <a:r>
              <a:rPr lang="en-US" sz="2400" dirty="0"/>
              <a:t>Sequence of Pose points in Cartesian Space </a:t>
            </a:r>
          </a:p>
          <a:p>
            <a:pPr marL="342900" indent="-342900">
              <a:buAutoNum type="arabicPeriod"/>
            </a:pPr>
            <a:r>
              <a:rPr lang="en-US" sz="2400" dirty="0"/>
              <a:t>Interpolation in Cartesian space</a:t>
            </a:r>
          </a:p>
          <a:p>
            <a:pPr marL="342900" indent="-342900">
              <a:buAutoNum type="arabicPeriod"/>
            </a:pPr>
            <a:r>
              <a:rPr lang="en-US" sz="2400" dirty="0"/>
              <a:t>Cartesian geometric path ( position and orientation )</a:t>
            </a:r>
          </a:p>
          <a:p>
            <a:pPr marL="342900" indent="-342900">
              <a:buAutoNum type="arabicPeriod"/>
            </a:pPr>
            <a:r>
              <a:rPr lang="en-US" sz="2400" dirty="0"/>
              <a:t>Path sampling and inverse kinematic</a:t>
            </a:r>
          </a:p>
          <a:p>
            <a:pPr marL="342900" indent="-342900">
              <a:buAutoNum type="arabicPeriod"/>
            </a:pPr>
            <a:r>
              <a:rPr lang="en-US" sz="2400" dirty="0"/>
              <a:t>Sequence of Pose points in Joint space </a:t>
            </a:r>
          </a:p>
          <a:p>
            <a:pPr marL="342900" indent="-342900">
              <a:buAutoNum type="arabicPeriod"/>
            </a:pPr>
            <a:r>
              <a:rPr lang="en-US" sz="2400" dirty="0"/>
              <a:t>Using JTC to Interpolating them into a Trajectory </a:t>
            </a:r>
          </a:p>
          <a:p>
            <a:pPr marL="342900" indent="-342900">
              <a:buAutoNum type="arabicPeriod"/>
            </a:pPr>
            <a:r>
              <a:rPr lang="en-US" sz="2400" dirty="0"/>
              <a:t>Geometric path in Joint space</a:t>
            </a:r>
          </a:p>
          <a:p>
            <a:pPr marL="342900" indent="-342900">
              <a:buAutoNum type="arabicPeriod"/>
            </a:pPr>
            <a:r>
              <a:rPr lang="en-US" sz="2400" dirty="0"/>
              <a:t>Using PTP on Kuka to move the robot (only follows the point sent and dose not calculate new path )</a:t>
            </a:r>
          </a:p>
        </p:txBody>
      </p:sp>
      <p:sp>
        <p:nvSpPr>
          <p:cNvPr id="19" name="Rectangle: Rounded Corners 18">
            <a:extLst>
              <a:ext uri="{FF2B5EF4-FFF2-40B4-BE49-F238E27FC236}">
                <a16:creationId xmlns:a16="http://schemas.microsoft.com/office/drawing/2014/main" id="{399302C4-135C-8D99-6F25-4A3BD25F25E2}"/>
              </a:ext>
            </a:extLst>
          </p:cNvPr>
          <p:cNvSpPr/>
          <p:nvPr/>
        </p:nvSpPr>
        <p:spPr>
          <a:xfrm>
            <a:off x="222428" y="1581501"/>
            <a:ext cx="6708949" cy="1534802"/>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44A4BCA-7750-AF0E-CEAA-9E51E12DCDE5}"/>
              </a:ext>
            </a:extLst>
          </p:cNvPr>
          <p:cNvSpPr txBox="1"/>
          <p:nvPr/>
        </p:nvSpPr>
        <p:spPr>
          <a:xfrm>
            <a:off x="7145866" y="1309511"/>
            <a:ext cx="2765777" cy="1200329"/>
          </a:xfrm>
          <a:prstGeom prst="rect">
            <a:avLst/>
          </a:prstGeom>
          <a:solidFill>
            <a:schemeClr val="accent4">
              <a:lumMod val="20000"/>
              <a:lumOff val="80000"/>
            </a:schemeClr>
          </a:solidFill>
        </p:spPr>
        <p:txBody>
          <a:bodyPr wrap="square" rtlCol="0">
            <a:spAutoFit/>
          </a:bodyPr>
          <a:lstStyle/>
          <a:p>
            <a:r>
              <a:rPr lang="en-US" dirty="0"/>
              <a:t>Those steps are not implemented into the system , could be implemented in the future</a:t>
            </a:r>
          </a:p>
        </p:txBody>
      </p:sp>
    </p:spTree>
    <p:extLst>
      <p:ext uri="{BB962C8B-B14F-4D97-AF65-F5344CB8AC3E}">
        <p14:creationId xmlns:p14="http://schemas.microsoft.com/office/powerpoint/2010/main" val="4249167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3470E-867D-2628-2477-0A99E022D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716D5-65AE-C046-76AB-23ED92ED8B1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84EA1EB5-2392-1C65-346A-31544FBD4268}"/>
              </a:ext>
            </a:extLst>
          </p:cNvPr>
          <p:cNvSpPr>
            <a:spLocks noGrp="1"/>
          </p:cNvSpPr>
          <p:nvPr>
            <p:ph type="body" sz="quarter" idx="13"/>
          </p:nvPr>
        </p:nvSpPr>
        <p:spPr/>
        <p:txBody>
          <a:bodyPr/>
          <a:lstStyle/>
          <a:p>
            <a:r>
              <a:rPr lang="en-GB" dirty="0"/>
              <a:t>OPCUA Server</a:t>
            </a:r>
          </a:p>
        </p:txBody>
      </p:sp>
      <p:sp>
        <p:nvSpPr>
          <p:cNvPr id="4" name="Footer Placeholder 3">
            <a:extLst>
              <a:ext uri="{FF2B5EF4-FFF2-40B4-BE49-F238E27FC236}">
                <a16:creationId xmlns:a16="http://schemas.microsoft.com/office/drawing/2014/main" id="{7BFAEEA3-6642-A31A-E5B7-F36E2432BFFF}"/>
              </a:ext>
            </a:extLst>
          </p:cNvPr>
          <p:cNvSpPr>
            <a:spLocks noGrp="1"/>
          </p:cNvSpPr>
          <p:nvPr>
            <p:ph type="ftr" sz="quarter" idx="3"/>
          </p:nvPr>
        </p:nvSpPr>
        <p:spPr/>
        <p:txBody>
          <a:bodyPr/>
          <a:lstStyle/>
          <a:p>
            <a:r>
              <a:rPr lang="de-DE"/>
              <a:t>Technische Hochschule Ulm | Ahmed Ibrahim Almohamed</a:t>
            </a:r>
            <a:endParaRPr lang="de-DE" dirty="0"/>
          </a:p>
        </p:txBody>
      </p:sp>
      <p:pic>
        <p:nvPicPr>
          <p:cNvPr id="5" name="Picture 4" descr="A close-up of a computer screen&#10;&#10;Description automatically generated">
            <a:extLst>
              <a:ext uri="{FF2B5EF4-FFF2-40B4-BE49-F238E27FC236}">
                <a16:creationId xmlns:a16="http://schemas.microsoft.com/office/drawing/2014/main" id="{F30B66CA-6915-FB69-F3FF-804AD9877781}"/>
              </a:ext>
            </a:extLst>
          </p:cNvPr>
          <p:cNvPicPr>
            <a:picLocks noChangeAspect="1"/>
          </p:cNvPicPr>
          <p:nvPr/>
        </p:nvPicPr>
        <p:blipFill>
          <a:blip r:embed="rId3"/>
          <a:stretch>
            <a:fillRect/>
          </a:stretch>
        </p:blipFill>
        <p:spPr>
          <a:xfrm>
            <a:off x="2033002" y="1431922"/>
            <a:ext cx="8454754" cy="4755799"/>
          </a:xfrm>
          <a:prstGeom prst="rect">
            <a:avLst/>
          </a:prstGeom>
        </p:spPr>
      </p:pic>
    </p:spTree>
    <p:extLst>
      <p:ext uri="{BB962C8B-B14F-4D97-AF65-F5344CB8AC3E}">
        <p14:creationId xmlns:p14="http://schemas.microsoft.com/office/powerpoint/2010/main" val="27191279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3C16C257-6330-45F5-9948-96A5A7793CA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689" r="24689"/>
          <a:stretch/>
        </p:blipFill>
        <p:spPr/>
      </p:pic>
      <p:sp>
        <p:nvSpPr>
          <p:cNvPr id="6" name="Inhaltsplatzhalter 5">
            <a:extLst>
              <a:ext uri="{FF2B5EF4-FFF2-40B4-BE49-F238E27FC236}">
                <a16:creationId xmlns:a16="http://schemas.microsoft.com/office/drawing/2014/main" id="{449A942B-3870-40C4-B43E-88B0F9E7A03F}"/>
              </a:ext>
            </a:extLst>
          </p:cNvPr>
          <p:cNvSpPr>
            <a:spLocks noGrp="1"/>
          </p:cNvSpPr>
          <p:nvPr>
            <p:ph type="subTitle" idx="1"/>
          </p:nvPr>
        </p:nvSpPr>
        <p:spPr/>
        <p:txBody>
          <a:bodyPr>
            <a:normAutofit/>
          </a:bodyPr>
          <a:lstStyle/>
          <a:p>
            <a:pPr marL="457200" indent="-457200">
              <a:buSzPct val="100000"/>
              <a:buFont typeface="+mj-lt"/>
              <a:buAutoNum type="arabicPeriod"/>
              <a:tabLst>
                <a:tab pos="1074738" algn="l"/>
              </a:tabLst>
            </a:pPr>
            <a:r>
              <a:rPr lang="en-GB" sz="2000" dirty="0"/>
              <a:t>Project definition</a:t>
            </a:r>
          </a:p>
          <a:p>
            <a:pPr marL="457200" indent="-457200">
              <a:buSzPct val="100000"/>
              <a:buFont typeface="+mj-lt"/>
              <a:buAutoNum type="arabicPeriod"/>
              <a:tabLst>
                <a:tab pos="1074738" algn="l"/>
              </a:tabLst>
            </a:pPr>
            <a:r>
              <a:rPr lang="en-US" sz="2000" dirty="0"/>
              <a:t>Technical Foundations </a:t>
            </a:r>
            <a:r>
              <a:rPr lang="en-GB" sz="3600" dirty="0"/>
              <a:t>	</a:t>
            </a:r>
            <a:endParaRPr lang="en-GB" sz="2000" dirty="0"/>
          </a:p>
          <a:p>
            <a:pPr marL="457200" indent="-457200">
              <a:buSzPct val="100000"/>
              <a:buFont typeface="+mj-lt"/>
              <a:buAutoNum type="arabicPeriod"/>
              <a:tabLst>
                <a:tab pos="1074738" algn="l"/>
              </a:tabLst>
            </a:pPr>
            <a:r>
              <a:rPr lang="en-GB" sz="2000" dirty="0"/>
              <a:t>System Architecture</a:t>
            </a:r>
          </a:p>
          <a:p>
            <a:pPr marL="457200" indent="-457200">
              <a:buSzPct val="100000"/>
              <a:buFont typeface="+mj-lt"/>
              <a:buAutoNum type="arabicPeriod"/>
              <a:tabLst>
                <a:tab pos="1074738" algn="l"/>
              </a:tabLst>
            </a:pPr>
            <a:r>
              <a:rPr lang="en-GB" sz="2000" dirty="0"/>
              <a:t>System Workflow</a:t>
            </a:r>
          </a:p>
          <a:p>
            <a:pPr marL="457200" indent="-457200">
              <a:buSzPct val="100000"/>
              <a:buFont typeface="+mj-lt"/>
              <a:buAutoNum type="arabicPeriod"/>
              <a:tabLst>
                <a:tab pos="1074738" algn="l"/>
              </a:tabLst>
            </a:pPr>
            <a:r>
              <a:rPr lang="en-GB" sz="2000" dirty="0"/>
              <a:t>Use Case (Virtual Commissioning)</a:t>
            </a:r>
          </a:p>
          <a:p>
            <a:pPr marL="457200" indent="-457200">
              <a:buSzPct val="100000"/>
              <a:buFont typeface="+mj-lt"/>
              <a:buAutoNum type="arabicPeriod"/>
              <a:tabLst>
                <a:tab pos="1074738" algn="l"/>
              </a:tabLst>
            </a:pPr>
            <a:r>
              <a:rPr lang="en-GB" sz="2000" dirty="0"/>
              <a:t>Areas for Improvement</a:t>
            </a:r>
          </a:p>
          <a:p>
            <a:pPr marL="457200" indent="-457200">
              <a:buSzPct val="100000"/>
              <a:buFont typeface="+mj-lt"/>
              <a:buAutoNum type="arabicPeriod"/>
              <a:tabLst>
                <a:tab pos="1074738" algn="l"/>
              </a:tabLst>
            </a:pPr>
            <a:endParaRPr lang="en-GB" sz="2000" dirty="0"/>
          </a:p>
        </p:txBody>
      </p:sp>
      <p:sp>
        <p:nvSpPr>
          <p:cNvPr id="5" name="Titel 4">
            <a:extLst>
              <a:ext uri="{FF2B5EF4-FFF2-40B4-BE49-F238E27FC236}">
                <a16:creationId xmlns:a16="http://schemas.microsoft.com/office/drawing/2014/main" id="{A1F72FCE-DDDF-44D1-9389-76FE82D13F73}"/>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089E582E-0DCE-46E0-ACAD-315B0EC2CF40}"/>
              </a:ext>
            </a:extLst>
          </p:cNvPr>
          <p:cNvSpPr>
            <a:spLocks noGrp="1"/>
          </p:cNvSpPr>
          <p:nvPr>
            <p:ph type="ftr" sz="quarter" idx="3"/>
          </p:nvPr>
        </p:nvSpPr>
        <p:spPr>
          <a:xfrm>
            <a:off x="515940" y="6537723"/>
            <a:ext cx="9635733" cy="143709"/>
          </a:xfrm>
        </p:spPr>
        <p:txBody>
          <a:bodyPr/>
          <a:lstStyle/>
          <a:p>
            <a:r>
              <a:rPr lang="de-DE" dirty="0"/>
              <a:t>Technische Hochschule Ulm | Ahmed Ibrahim Almohamed</a:t>
            </a:r>
          </a:p>
        </p:txBody>
      </p:sp>
    </p:spTree>
    <p:extLst>
      <p:ext uri="{BB962C8B-B14F-4D97-AF65-F5344CB8AC3E}">
        <p14:creationId xmlns:p14="http://schemas.microsoft.com/office/powerpoint/2010/main" val="1420190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FE00-6775-3644-7C22-9BDFAE308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1E4FF-0DB5-94B4-B70A-5FB445B660A0}"/>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6FA537CC-A27E-0C0E-29F1-2E4E4773CEF8}"/>
              </a:ext>
            </a:extLst>
          </p:cNvPr>
          <p:cNvSpPr>
            <a:spLocks noGrp="1"/>
          </p:cNvSpPr>
          <p:nvPr>
            <p:ph type="body" sz="quarter" idx="13"/>
          </p:nvPr>
        </p:nvSpPr>
        <p:spPr/>
        <p:txBody>
          <a:bodyPr/>
          <a:lstStyle/>
          <a:p>
            <a:r>
              <a:rPr lang="en-GB" dirty="0"/>
              <a:t>GUI – OPCUA Client </a:t>
            </a:r>
          </a:p>
        </p:txBody>
      </p:sp>
      <p:sp>
        <p:nvSpPr>
          <p:cNvPr id="4" name="Footer Placeholder 3">
            <a:extLst>
              <a:ext uri="{FF2B5EF4-FFF2-40B4-BE49-F238E27FC236}">
                <a16:creationId xmlns:a16="http://schemas.microsoft.com/office/drawing/2014/main" id="{B98072CA-F37B-DAAA-5461-31415AF051E3}"/>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2" name="Group 11">
            <a:extLst>
              <a:ext uri="{FF2B5EF4-FFF2-40B4-BE49-F238E27FC236}">
                <a16:creationId xmlns:a16="http://schemas.microsoft.com/office/drawing/2014/main" id="{00398EDF-FBDB-1155-4E4D-2DB2AAFBA554}"/>
              </a:ext>
            </a:extLst>
          </p:cNvPr>
          <p:cNvGrpSpPr/>
          <p:nvPr/>
        </p:nvGrpSpPr>
        <p:grpSpPr>
          <a:xfrm>
            <a:off x="2406013" y="1581501"/>
            <a:ext cx="7538017" cy="1108491"/>
            <a:chOff x="2520383" y="1922920"/>
            <a:chExt cx="8015112" cy="1422400"/>
          </a:xfrm>
        </p:grpSpPr>
        <p:grpSp>
          <p:nvGrpSpPr>
            <p:cNvPr id="10" name="Group 9">
              <a:extLst>
                <a:ext uri="{FF2B5EF4-FFF2-40B4-BE49-F238E27FC236}">
                  <a16:creationId xmlns:a16="http://schemas.microsoft.com/office/drawing/2014/main" id="{D3851D52-EBE4-6025-9234-895428C154AF}"/>
                </a:ext>
              </a:extLst>
            </p:cNvPr>
            <p:cNvGrpSpPr/>
            <p:nvPr/>
          </p:nvGrpSpPr>
          <p:grpSpPr>
            <a:xfrm>
              <a:off x="2520383" y="1922920"/>
              <a:ext cx="8015112" cy="1422400"/>
              <a:chOff x="2136561" y="1922920"/>
              <a:chExt cx="8015112" cy="1422400"/>
            </a:xfrm>
          </p:grpSpPr>
          <p:sp>
            <p:nvSpPr>
              <p:cNvPr id="8" name="Rectangle: Rounded Corners 7">
                <a:extLst>
                  <a:ext uri="{FF2B5EF4-FFF2-40B4-BE49-F238E27FC236}">
                    <a16:creationId xmlns:a16="http://schemas.microsoft.com/office/drawing/2014/main" id="{47C53E12-4BAA-B062-4124-DB70E8B0865B}"/>
                  </a:ext>
                </a:extLst>
              </p:cNvPr>
              <p:cNvSpPr/>
              <p:nvPr/>
            </p:nvSpPr>
            <p:spPr>
              <a:xfrm>
                <a:off x="2136561" y="1922920"/>
                <a:ext cx="8015112" cy="1422400"/>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06F957-C6A9-1131-65A2-2DD7A08A9953}"/>
                  </a:ext>
                </a:extLst>
              </p:cNvPr>
              <p:cNvSpPr txBox="1"/>
              <p:nvPr/>
            </p:nvSpPr>
            <p:spPr>
              <a:xfrm>
                <a:off x="4964428" y="1972685"/>
                <a:ext cx="2359378" cy="372533"/>
              </a:xfrm>
              <a:prstGeom prst="rect">
                <a:avLst/>
              </a:prstGeom>
              <a:noFill/>
            </p:spPr>
            <p:txBody>
              <a:bodyPr wrap="square" rtlCol="0">
                <a:spAutoFit/>
              </a:bodyPr>
              <a:lstStyle/>
              <a:p>
                <a:pPr algn="ctr"/>
                <a:r>
                  <a:rPr lang="en-US" dirty="0"/>
                  <a:t>Login and Register</a:t>
                </a:r>
              </a:p>
            </p:txBody>
          </p:sp>
        </p:grpSp>
        <p:sp>
          <p:nvSpPr>
            <p:cNvPr id="11" name="TextBox 10">
              <a:extLst>
                <a:ext uri="{FF2B5EF4-FFF2-40B4-BE49-F238E27FC236}">
                  <a16:creationId xmlns:a16="http://schemas.microsoft.com/office/drawing/2014/main" id="{F824B06C-EBAC-E10B-5421-BF71B3E110F9}"/>
                </a:ext>
              </a:extLst>
            </p:cNvPr>
            <p:cNvSpPr txBox="1"/>
            <p:nvPr/>
          </p:nvSpPr>
          <p:spPr>
            <a:xfrm>
              <a:off x="4425244" y="2394983"/>
              <a:ext cx="4380089" cy="646331"/>
            </a:xfrm>
            <a:prstGeom prst="rect">
              <a:avLst/>
            </a:prstGeom>
            <a:noFill/>
          </p:spPr>
          <p:txBody>
            <a:bodyPr wrap="square" rtlCol="0">
              <a:spAutoFit/>
            </a:bodyPr>
            <a:lstStyle/>
            <a:p>
              <a:pPr algn="ctr"/>
              <a:r>
                <a:rPr lang="en-US" dirty="0"/>
                <a:t>Registering users with authentication functionalities </a:t>
              </a:r>
            </a:p>
          </p:txBody>
        </p:sp>
      </p:grpSp>
      <p:grpSp>
        <p:nvGrpSpPr>
          <p:cNvPr id="18" name="Group 17">
            <a:extLst>
              <a:ext uri="{FF2B5EF4-FFF2-40B4-BE49-F238E27FC236}">
                <a16:creationId xmlns:a16="http://schemas.microsoft.com/office/drawing/2014/main" id="{60FFEF7E-C25F-739F-9E85-225AAF3DAA6C}"/>
              </a:ext>
            </a:extLst>
          </p:cNvPr>
          <p:cNvGrpSpPr/>
          <p:nvPr/>
        </p:nvGrpSpPr>
        <p:grpSpPr>
          <a:xfrm>
            <a:off x="2404532" y="2771881"/>
            <a:ext cx="7538017" cy="1108491"/>
            <a:chOff x="2520383" y="1922920"/>
            <a:chExt cx="8015112" cy="1422400"/>
          </a:xfrm>
          <a:solidFill>
            <a:schemeClr val="accent5">
              <a:lumMod val="40000"/>
              <a:lumOff val="60000"/>
            </a:schemeClr>
          </a:solidFill>
        </p:grpSpPr>
        <p:grpSp>
          <p:nvGrpSpPr>
            <p:cNvPr id="19" name="Group 18">
              <a:extLst>
                <a:ext uri="{FF2B5EF4-FFF2-40B4-BE49-F238E27FC236}">
                  <a16:creationId xmlns:a16="http://schemas.microsoft.com/office/drawing/2014/main" id="{1025A09C-85B4-764E-C231-AECC39D4E39F}"/>
                </a:ext>
              </a:extLst>
            </p:cNvPr>
            <p:cNvGrpSpPr/>
            <p:nvPr/>
          </p:nvGrpSpPr>
          <p:grpSpPr>
            <a:xfrm>
              <a:off x="2520383" y="1922920"/>
              <a:ext cx="8015112" cy="1422400"/>
              <a:chOff x="2136561" y="1922920"/>
              <a:chExt cx="8015112" cy="1422400"/>
            </a:xfrm>
            <a:grpFill/>
          </p:grpSpPr>
          <p:sp>
            <p:nvSpPr>
              <p:cNvPr id="21" name="Rectangle: Rounded Corners 20">
                <a:extLst>
                  <a:ext uri="{FF2B5EF4-FFF2-40B4-BE49-F238E27FC236}">
                    <a16:creationId xmlns:a16="http://schemas.microsoft.com/office/drawing/2014/main" id="{936C4B10-22CB-C9DE-0404-28FF2A59E8AE}"/>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8150E2B-CB0D-474D-E32B-27F111BF2780}"/>
                  </a:ext>
                </a:extLst>
              </p:cNvPr>
              <p:cNvSpPr txBox="1"/>
              <p:nvPr/>
            </p:nvSpPr>
            <p:spPr>
              <a:xfrm>
                <a:off x="4849398" y="1957175"/>
                <a:ext cx="2764136" cy="473922"/>
              </a:xfrm>
              <a:prstGeom prst="rect">
                <a:avLst/>
              </a:prstGeom>
              <a:grpFill/>
            </p:spPr>
            <p:txBody>
              <a:bodyPr wrap="square" rtlCol="0">
                <a:spAutoFit/>
              </a:bodyPr>
              <a:lstStyle/>
              <a:p>
                <a:pPr algn="ctr"/>
                <a:r>
                  <a:rPr lang="en-US" dirty="0"/>
                  <a:t>Docker Build and run</a:t>
                </a:r>
              </a:p>
            </p:txBody>
          </p:sp>
        </p:grpSp>
        <p:sp>
          <p:nvSpPr>
            <p:cNvPr id="20" name="TextBox 19">
              <a:extLst>
                <a:ext uri="{FF2B5EF4-FFF2-40B4-BE49-F238E27FC236}">
                  <a16:creationId xmlns:a16="http://schemas.microsoft.com/office/drawing/2014/main" id="{F315956D-8817-A76C-912F-5CD77AA03C58}"/>
                </a:ext>
              </a:extLst>
            </p:cNvPr>
            <p:cNvSpPr txBox="1"/>
            <p:nvPr/>
          </p:nvSpPr>
          <p:spPr>
            <a:xfrm>
              <a:off x="4425244" y="2394985"/>
              <a:ext cx="4380089" cy="829363"/>
            </a:xfrm>
            <a:prstGeom prst="rect">
              <a:avLst/>
            </a:prstGeom>
            <a:grpFill/>
          </p:spPr>
          <p:txBody>
            <a:bodyPr wrap="square" rtlCol="0">
              <a:spAutoFit/>
            </a:bodyPr>
            <a:lstStyle/>
            <a:p>
              <a:pPr algn="ctr"/>
              <a:r>
                <a:rPr lang="en-US" dirty="0"/>
                <a:t>Building the system inside a docker image and run it</a:t>
              </a:r>
            </a:p>
          </p:txBody>
        </p:sp>
      </p:grpSp>
      <p:grpSp>
        <p:nvGrpSpPr>
          <p:cNvPr id="23" name="Group 22">
            <a:extLst>
              <a:ext uri="{FF2B5EF4-FFF2-40B4-BE49-F238E27FC236}">
                <a16:creationId xmlns:a16="http://schemas.microsoft.com/office/drawing/2014/main" id="{533BB5B9-4B76-331B-D462-CBACFA52E0C9}"/>
              </a:ext>
            </a:extLst>
          </p:cNvPr>
          <p:cNvGrpSpPr/>
          <p:nvPr/>
        </p:nvGrpSpPr>
        <p:grpSpPr>
          <a:xfrm>
            <a:off x="2404531" y="3976809"/>
            <a:ext cx="7538017" cy="1108491"/>
            <a:chOff x="2520383" y="1922920"/>
            <a:chExt cx="8015112" cy="1422400"/>
          </a:xfrm>
          <a:solidFill>
            <a:schemeClr val="accent3">
              <a:lumMod val="40000"/>
              <a:lumOff val="60000"/>
            </a:schemeClr>
          </a:solidFill>
        </p:grpSpPr>
        <p:grpSp>
          <p:nvGrpSpPr>
            <p:cNvPr id="24" name="Group 23">
              <a:extLst>
                <a:ext uri="{FF2B5EF4-FFF2-40B4-BE49-F238E27FC236}">
                  <a16:creationId xmlns:a16="http://schemas.microsoft.com/office/drawing/2014/main" id="{E9AC478B-EEE6-EBB3-2A27-CA1BACB77DDD}"/>
                </a:ext>
              </a:extLst>
            </p:cNvPr>
            <p:cNvGrpSpPr/>
            <p:nvPr/>
          </p:nvGrpSpPr>
          <p:grpSpPr>
            <a:xfrm>
              <a:off x="2520383" y="1922920"/>
              <a:ext cx="8015112" cy="1422400"/>
              <a:chOff x="2136561" y="1922920"/>
              <a:chExt cx="8015112" cy="1422400"/>
            </a:xfrm>
            <a:grpFill/>
          </p:grpSpPr>
          <p:sp>
            <p:nvSpPr>
              <p:cNvPr id="26" name="Rectangle: Rounded Corners 25">
                <a:extLst>
                  <a:ext uri="{FF2B5EF4-FFF2-40B4-BE49-F238E27FC236}">
                    <a16:creationId xmlns:a16="http://schemas.microsoft.com/office/drawing/2014/main" id="{146C2309-9EBC-49E7-07A7-B2EF0AF72DE2}"/>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2E164C-17C2-CA00-3A32-9C38F2334091}"/>
                  </a:ext>
                </a:extLst>
              </p:cNvPr>
              <p:cNvSpPr txBox="1"/>
              <p:nvPr/>
            </p:nvSpPr>
            <p:spPr>
              <a:xfrm>
                <a:off x="4849398" y="1957175"/>
                <a:ext cx="2764136" cy="473922"/>
              </a:xfrm>
              <a:prstGeom prst="rect">
                <a:avLst/>
              </a:prstGeom>
              <a:grpFill/>
            </p:spPr>
            <p:txBody>
              <a:bodyPr wrap="square" rtlCol="0">
                <a:spAutoFit/>
              </a:bodyPr>
              <a:lstStyle/>
              <a:p>
                <a:pPr algn="ctr"/>
                <a:r>
                  <a:rPr lang="en-US" dirty="0"/>
                  <a:t>OPCUA Client</a:t>
                </a:r>
              </a:p>
            </p:txBody>
          </p:sp>
        </p:grpSp>
        <p:sp>
          <p:nvSpPr>
            <p:cNvPr id="25" name="TextBox 24">
              <a:extLst>
                <a:ext uri="{FF2B5EF4-FFF2-40B4-BE49-F238E27FC236}">
                  <a16:creationId xmlns:a16="http://schemas.microsoft.com/office/drawing/2014/main" id="{AC0201C8-116A-2DA9-23A8-64E75FB38666}"/>
                </a:ext>
              </a:extLst>
            </p:cNvPr>
            <p:cNvSpPr txBox="1"/>
            <p:nvPr/>
          </p:nvSpPr>
          <p:spPr>
            <a:xfrm>
              <a:off x="4425244" y="2394984"/>
              <a:ext cx="4380089" cy="750375"/>
            </a:xfrm>
            <a:prstGeom prst="rect">
              <a:avLst/>
            </a:prstGeom>
            <a:grpFill/>
          </p:spPr>
          <p:txBody>
            <a:bodyPr wrap="square" rtlCol="0">
              <a:spAutoFit/>
            </a:bodyPr>
            <a:lstStyle/>
            <a:p>
              <a:pPr algn="ctr"/>
              <a:r>
                <a:rPr lang="en-US" sz="1600" dirty="0"/>
                <a:t>Starting the OPCUA Client and connecting it to the Server inside the image</a:t>
              </a:r>
            </a:p>
          </p:txBody>
        </p:sp>
      </p:grpSp>
      <p:grpSp>
        <p:nvGrpSpPr>
          <p:cNvPr id="28" name="Group 27">
            <a:extLst>
              <a:ext uri="{FF2B5EF4-FFF2-40B4-BE49-F238E27FC236}">
                <a16:creationId xmlns:a16="http://schemas.microsoft.com/office/drawing/2014/main" id="{4E301C18-2C97-DD73-8C06-08571DF646FE}"/>
              </a:ext>
            </a:extLst>
          </p:cNvPr>
          <p:cNvGrpSpPr/>
          <p:nvPr/>
        </p:nvGrpSpPr>
        <p:grpSpPr>
          <a:xfrm>
            <a:off x="2404531" y="5155059"/>
            <a:ext cx="7538017" cy="1108491"/>
            <a:chOff x="2520383" y="1922920"/>
            <a:chExt cx="8015112" cy="1422400"/>
          </a:xfrm>
          <a:solidFill>
            <a:schemeClr val="accent2">
              <a:lumMod val="40000"/>
              <a:lumOff val="60000"/>
            </a:schemeClr>
          </a:solidFill>
        </p:grpSpPr>
        <p:grpSp>
          <p:nvGrpSpPr>
            <p:cNvPr id="29" name="Group 28">
              <a:extLst>
                <a:ext uri="{FF2B5EF4-FFF2-40B4-BE49-F238E27FC236}">
                  <a16:creationId xmlns:a16="http://schemas.microsoft.com/office/drawing/2014/main" id="{233527DF-17C6-9522-56F2-8D6493267C02}"/>
                </a:ext>
              </a:extLst>
            </p:cNvPr>
            <p:cNvGrpSpPr/>
            <p:nvPr/>
          </p:nvGrpSpPr>
          <p:grpSpPr>
            <a:xfrm>
              <a:off x="2520383" y="1922920"/>
              <a:ext cx="8015112" cy="1422400"/>
              <a:chOff x="2136561" y="1922920"/>
              <a:chExt cx="8015112" cy="1422400"/>
            </a:xfrm>
            <a:grpFill/>
          </p:grpSpPr>
          <p:sp>
            <p:nvSpPr>
              <p:cNvPr id="31" name="Rectangle: Rounded Corners 30">
                <a:extLst>
                  <a:ext uri="{FF2B5EF4-FFF2-40B4-BE49-F238E27FC236}">
                    <a16:creationId xmlns:a16="http://schemas.microsoft.com/office/drawing/2014/main" id="{6C9A9D46-5B8A-47D2-BC82-8C1283076ECD}"/>
                  </a:ext>
                </a:extLst>
              </p:cNvPr>
              <p:cNvSpPr/>
              <p:nvPr/>
            </p:nvSpPr>
            <p:spPr>
              <a:xfrm>
                <a:off x="2136561" y="1922920"/>
                <a:ext cx="8015112" cy="14224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1F2C2CE-B114-E27E-7FCC-CABC5C481068}"/>
                  </a:ext>
                </a:extLst>
              </p:cNvPr>
              <p:cNvSpPr txBox="1"/>
              <p:nvPr/>
            </p:nvSpPr>
            <p:spPr>
              <a:xfrm>
                <a:off x="4849398" y="1957175"/>
                <a:ext cx="2764136" cy="473922"/>
              </a:xfrm>
              <a:prstGeom prst="rect">
                <a:avLst/>
              </a:prstGeom>
              <a:grpFill/>
            </p:spPr>
            <p:txBody>
              <a:bodyPr wrap="square" rtlCol="0">
                <a:spAutoFit/>
              </a:bodyPr>
              <a:lstStyle/>
              <a:p>
                <a:pPr algn="ctr"/>
                <a:r>
                  <a:rPr lang="en-US" dirty="0"/>
                  <a:t>Robot Control</a:t>
                </a:r>
              </a:p>
            </p:txBody>
          </p:sp>
        </p:grpSp>
        <p:sp>
          <p:nvSpPr>
            <p:cNvPr id="30" name="TextBox 29">
              <a:extLst>
                <a:ext uri="{FF2B5EF4-FFF2-40B4-BE49-F238E27FC236}">
                  <a16:creationId xmlns:a16="http://schemas.microsoft.com/office/drawing/2014/main" id="{75871F18-515F-BF8E-5472-4AB1B0C4C8D1}"/>
                </a:ext>
              </a:extLst>
            </p:cNvPr>
            <p:cNvSpPr txBox="1"/>
            <p:nvPr/>
          </p:nvSpPr>
          <p:spPr>
            <a:xfrm>
              <a:off x="4425244" y="2394984"/>
              <a:ext cx="4380089" cy="750375"/>
            </a:xfrm>
            <a:prstGeom prst="rect">
              <a:avLst/>
            </a:prstGeom>
            <a:grpFill/>
          </p:spPr>
          <p:txBody>
            <a:bodyPr wrap="square" rtlCol="0">
              <a:spAutoFit/>
            </a:bodyPr>
            <a:lstStyle/>
            <a:p>
              <a:pPr algn="ctr"/>
              <a:r>
                <a:rPr lang="en-US" sz="1600" dirty="0"/>
                <a:t>Starting the Simulation and real robot and control  the DT inside the docker image</a:t>
              </a:r>
            </a:p>
          </p:txBody>
        </p:sp>
      </p:grpSp>
      <p:grpSp>
        <p:nvGrpSpPr>
          <p:cNvPr id="35" name="Group 34">
            <a:extLst>
              <a:ext uri="{FF2B5EF4-FFF2-40B4-BE49-F238E27FC236}">
                <a16:creationId xmlns:a16="http://schemas.microsoft.com/office/drawing/2014/main" id="{605976A5-F810-3155-DCB8-6FCDF36A5DC0}"/>
              </a:ext>
            </a:extLst>
          </p:cNvPr>
          <p:cNvGrpSpPr/>
          <p:nvPr/>
        </p:nvGrpSpPr>
        <p:grpSpPr>
          <a:xfrm rot="16200000">
            <a:off x="-598922" y="3368280"/>
            <a:ext cx="4682050" cy="1108491"/>
            <a:chOff x="3854651" y="1922922"/>
            <a:chExt cx="4978386" cy="1422400"/>
          </a:xfrm>
        </p:grpSpPr>
        <p:grpSp>
          <p:nvGrpSpPr>
            <p:cNvPr id="36" name="Group 35">
              <a:extLst>
                <a:ext uri="{FF2B5EF4-FFF2-40B4-BE49-F238E27FC236}">
                  <a16:creationId xmlns:a16="http://schemas.microsoft.com/office/drawing/2014/main" id="{EEEC619A-660F-0839-9FA6-BD3FC78A4403}"/>
                </a:ext>
              </a:extLst>
            </p:cNvPr>
            <p:cNvGrpSpPr/>
            <p:nvPr/>
          </p:nvGrpSpPr>
          <p:grpSpPr>
            <a:xfrm>
              <a:off x="3854651" y="1922922"/>
              <a:ext cx="4978386" cy="1422400"/>
              <a:chOff x="3470829" y="1922922"/>
              <a:chExt cx="4978386" cy="1422400"/>
            </a:xfrm>
          </p:grpSpPr>
          <p:sp>
            <p:nvSpPr>
              <p:cNvPr id="38" name="Rectangle: Rounded Corners 37">
                <a:extLst>
                  <a:ext uri="{FF2B5EF4-FFF2-40B4-BE49-F238E27FC236}">
                    <a16:creationId xmlns:a16="http://schemas.microsoft.com/office/drawing/2014/main" id="{F9010096-17CA-334C-46FF-3547B97C3E15}"/>
                  </a:ext>
                </a:extLst>
              </p:cNvPr>
              <p:cNvSpPr/>
              <p:nvPr/>
            </p:nvSpPr>
            <p:spPr>
              <a:xfrm>
                <a:off x="3470829" y="1922922"/>
                <a:ext cx="4978386" cy="142240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54689E0-A9E7-B044-F836-C49C3BFC2C7A}"/>
                  </a:ext>
                </a:extLst>
              </p:cNvPr>
              <p:cNvSpPr txBox="1"/>
              <p:nvPr/>
            </p:nvSpPr>
            <p:spPr>
              <a:xfrm>
                <a:off x="4634714" y="1965593"/>
                <a:ext cx="2770138" cy="473922"/>
              </a:xfrm>
              <a:prstGeom prst="rect">
                <a:avLst/>
              </a:prstGeom>
              <a:noFill/>
            </p:spPr>
            <p:txBody>
              <a:bodyPr wrap="square" rtlCol="0">
                <a:spAutoFit/>
              </a:bodyPr>
              <a:lstStyle/>
              <a:p>
                <a:pPr algn="ctr"/>
                <a:r>
                  <a:rPr lang="en-US" dirty="0"/>
                  <a:t>MongoDB as Backend</a:t>
                </a:r>
              </a:p>
            </p:txBody>
          </p:sp>
        </p:grpSp>
        <p:sp>
          <p:nvSpPr>
            <p:cNvPr id="37" name="TextBox 36">
              <a:extLst>
                <a:ext uri="{FF2B5EF4-FFF2-40B4-BE49-F238E27FC236}">
                  <a16:creationId xmlns:a16="http://schemas.microsoft.com/office/drawing/2014/main" id="{15303752-CFDA-0075-BA52-5803E15A4F50}"/>
                </a:ext>
              </a:extLst>
            </p:cNvPr>
            <p:cNvSpPr txBox="1"/>
            <p:nvPr/>
          </p:nvSpPr>
          <p:spPr>
            <a:xfrm>
              <a:off x="4338587" y="2421790"/>
              <a:ext cx="4380089" cy="829363"/>
            </a:xfrm>
            <a:prstGeom prst="rect">
              <a:avLst/>
            </a:prstGeom>
            <a:noFill/>
          </p:spPr>
          <p:txBody>
            <a:bodyPr wrap="square" rtlCol="0">
              <a:spAutoFit/>
            </a:bodyPr>
            <a:lstStyle/>
            <a:p>
              <a:pPr algn="ctr"/>
              <a:r>
                <a:rPr lang="en-US" dirty="0"/>
                <a:t>System have a Mongo database as a backend</a:t>
              </a:r>
            </a:p>
          </p:txBody>
        </p:sp>
      </p:grpSp>
    </p:spTree>
    <p:extLst>
      <p:ext uri="{BB962C8B-B14F-4D97-AF65-F5344CB8AC3E}">
        <p14:creationId xmlns:p14="http://schemas.microsoft.com/office/powerpoint/2010/main" val="1910335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C768-080D-C814-65B1-A596E76FF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78862D-1B52-5E36-7216-C98E47B0F22F}"/>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9999A30C-6578-667B-1ADE-55142BBF9AB7}"/>
              </a:ext>
            </a:extLst>
          </p:cNvPr>
          <p:cNvSpPr>
            <a:spLocks noGrp="1"/>
          </p:cNvSpPr>
          <p:nvPr>
            <p:ph type="body" sz="quarter" idx="13"/>
          </p:nvPr>
        </p:nvSpPr>
        <p:spPr/>
        <p:txBody>
          <a:bodyPr/>
          <a:lstStyle/>
          <a:p>
            <a:r>
              <a:rPr lang="en-GB" dirty="0"/>
              <a:t>GUI – OPCUA Client – Register</a:t>
            </a:r>
          </a:p>
        </p:txBody>
      </p:sp>
      <p:sp>
        <p:nvSpPr>
          <p:cNvPr id="4" name="Footer Placeholder 3">
            <a:extLst>
              <a:ext uri="{FF2B5EF4-FFF2-40B4-BE49-F238E27FC236}">
                <a16:creationId xmlns:a16="http://schemas.microsoft.com/office/drawing/2014/main" id="{6AE8BEE8-2169-82B4-CB39-2C97D9DE5CB2}"/>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26" name="Picture 2" descr="A screenshot of a computer&#10;&#10;Description automatically generated">
            <a:extLst>
              <a:ext uri="{FF2B5EF4-FFF2-40B4-BE49-F238E27FC236}">
                <a16:creationId xmlns:a16="http://schemas.microsoft.com/office/drawing/2014/main" id="{8956D75F-C0C7-C0F5-90E4-7DC00B56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618" y="1581501"/>
            <a:ext cx="7932156" cy="43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249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CA3FA-2385-7AC0-4BC4-73BD5D6B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F1E8F-40A1-4A93-6CEF-DE1BF282FDC1}"/>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E7079A2E-6484-E480-0480-79779D5CE5EE}"/>
              </a:ext>
            </a:extLst>
          </p:cNvPr>
          <p:cNvSpPr>
            <a:spLocks noGrp="1"/>
          </p:cNvSpPr>
          <p:nvPr>
            <p:ph type="body" sz="quarter" idx="13"/>
          </p:nvPr>
        </p:nvSpPr>
        <p:spPr/>
        <p:txBody>
          <a:bodyPr/>
          <a:lstStyle/>
          <a:p>
            <a:r>
              <a:rPr lang="en-GB" dirty="0"/>
              <a:t>GUI – OPCUA Client – Login</a:t>
            </a:r>
          </a:p>
        </p:txBody>
      </p:sp>
      <p:sp>
        <p:nvSpPr>
          <p:cNvPr id="4" name="Footer Placeholder 3">
            <a:extLst>
              <a:ext uri="{FF2B5EF4-FFF2-40B4-BE49-F238E27FC236}">
                <a16:creationId xmlns:a16="http://schemas.microsoft.com/office/drawing/2014/main" id="{E49E9681-A831-01F5-487C-C6B2CF0ED6AC}"/>
              </a:ext>
            </a:extLst>
          </p:cNvPr>
          <p:cNvSpPr>
            <a:spLocks noGrp="1"/>
          </p:cNvSpPr>
          <p:nvPr>
            <p:ph type="ftr" sz="quarter" idx="3"/>
          </p:nvPr>
        </p:nvSpPr>
        <p:spPr/>
        <p:txBody>
          <a:bodyPr/>
          <a:lstStyle/>
          <a:p>
            <a:r>
              <a:rPr lang="de-DE"/>
              <a:t>Technische Hochschule Ulm | Ahmed Ibrahim Almohamed</a:t>
            </a:r>
            <a:endParaRPr lang="de-DE" dirty="0"/>
          </a:p>
        </p:txBody>
      </p:sp>
      <p:pic>
        <p:nvPicPr>
          <p:cNvPr id="2050" name="Picture 2" descr="A screenshot of a computer&#10;&#10;Description automatically generated">
            <a:extLst>
              <a:ext uri="{FF2B5EF4-FFF2-40B4-BE49-F238E27FC236}">
                <a16:creationId xmlns:a16="http://schemas.microsoft.com/office/drawing/2014/main" id="{FBA93B8A-39B5-A31A-98CA-641EB2889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88" y="1647520"/>
            <a:ext cx="7841785" cy="434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828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DA16-196D-C043-0A8E-F4DD0C1F0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BA69F-449B-3E2E-B621-BFAF288E1D6D}"/>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E0A26A7-C9CB-5C47-8F7B-77106C769051}"/>
              </a:ext>
            </a:extLst>
          </p:cNvPr>
          <p:cNvSpPr>
            <a:spLocks noGrp="1"/>
          </p:cNvSpPr>
          <p:nvPr>
            <p:ph type="body" sz="quarter" idx="13"/>
          </p:nvPr>
        </p:nvSpPr>
        <p:spPr/>
        <p:txBody>
          <a:bodyPr/>
          <a:lstStyle/>
          <a:p>
            <a:r>
              <a:rPr lang="en-GB" dirty="0"/>
              <a:t>GUI – OPCUA Client – Docker</a:t>
            </a:r>
          </a:p>
        </p:txBody>
      </p:sp>
      <p:sp>
        <p:nvSpPr>
          <p:cNvPr id="4" name="Footer Placeholder 3">
            <a:extLst>
              <a:ext uri="{FF2B5EF4-FFF2-40B4-BE49-F238E27FC236}">
                <a16:creationId xmlns:a16="http://schemas.microsoft.com/office/drawing/2014/main" id="{375616A3-C166-1FA0-AE3A-B39C00A6B061}"/>
              </a:ext>
            </a:extLst>
          </p:cNvPr>
          <p:cNvSpPr>
            <a:spLocks noGrp="1"/>
          </p:cNvSpPr>
          <p:nvPr>
            <p:ph type="ftr" sz="quarter" idx="3"/>
          </p:nvPr>
        </p:nvSpPr>
        <p:spPr/>
        <p:txBody>
          <a:bodyPr/>
          <a:lstStyle/>
          <a:p>
            <a:r>
              <a:rPr lang="de-DE"/>
              <a:t>Technische Hochschule Ulm | Ahmed Ibrahim Almohamed</a:t>
            </a:r>
            <a:endParaRPr lang="de-DE" dirty="0"/>
          </a:p>
        </p:txBody>
      </p:sp>
      <p:pic>
        <p:nvPicPr>
          <p:cNvPr id="3074" name="Picture 2" descr="A screenshot of a computer&#10;&#10;Description automatically generated">
            <a:extLst>
              <a:ext uri="{FF2B5EF4-FFF2-40B4-BE49-F238E27FC236}">
                <a16:creationId xmlns:a16="http://schemas.microsoft.com/office/drawing/2014/main" id="{475EA264-9450-CDCD-518E-D8D9930C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604" y="1533310"/>
            <a:ext cx="8336330" cy="451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45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263D-DCD8-0282-3B9A-1CF539442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DA217-10E8-6538-C3B5-863024839693}"/>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A7AB975C-8A75-A1FA-CC98-91369B98A597}"/>
              </a:ext>
            </a:extLst>
          </p:cNvPr>
          <p:cNvSpPr>
            <a:spLocks noGrp="1"/>
          </p:cNvSpPr>
          <p:nvPr>
            <p:ph type="body" sz="quarter" idx="13"/>
          </p:nvPr>
        </p:nvSpPr>
        <p:spPr/>
        <p:txBody>
          <a:bodyPr/>
          <a:lstStyle/>
          <a:p>
            <a:r>
              <a:rPr lang="en-GB" dirty="0"/>
              <a:t>GUI – OPCUA Client – OPCUA Connection</a:t>
            </a:r>
          </a:p>
        </p:txBody>
      </p:sp>
      <p:sp>
        <p:nvSpPr>
          <p:cNvPr id="4" name="Footer Placeholder 3">
            <a:extLst>
              <a:ext uri="{FF2B5EF4-FFF2-40B4-BE49-F238E27FC236}">
                <a16:creationId xmlns:a16="http://schemas.microsoft.com/office/drawing/2014/main" id="{193833DD-7CC7-361D-3405-546B6340AC87}"/>
              </a:ext>
            </a:extLst>
          </p:cNvPr>
          <p:cNvSpPr>
            <a:spLocks noGrp="1"/>
          </p:cNvSpPr>
          <p:nvPr>
            <p:ph type="ftr" sz="quarter" idx="3"/>
          </p:nvPr>
        </p:nvSpPr>
        <p:spPr/>
        <p:txBody>
          <a:bodyPr/>
          <a:lstStyle/>
          <a:p>
            <a:r>
              <a:rPr lang="de-DE"/>
              <a:t>Technische Hochschule Ulm | Ahmed Ibrahim Almohamed</a:t>
            </a:r>
            <a:endParaRPr lang="de-DE" dirty="0"/>
          </a:p>
        </p:txBody>
      </p:sp>
      <p:pic>
        <p:nvPicPr>
          <p:cNvPr id="4098" name="Picture 2" descr="A screenshot of a computer&#10;&#10;Description automatically generated">
            <a:extLst>
              <a:ext uri="{FF2B5EF4-FFF2-40B4-BE49-F238E27FC236}">
                <a16:creationId xmlns:a16="http://schemas.microsoft.com/office/drawing/2014/main" id="{B3BEAE6E-31FB-4FB4-B11D-DBB88120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565" y="1578679"/>
            <a:ext cx="8834869" cy="472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4012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B5A9D-7111-91C5-B9E7-28C03C528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86522-4D7A-C9C8-6E15-CFBB72A44C35}"/>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0493818B-2416-0BF0-31F5-6F11688748B8}"/>
              </a:ext>
            </a:extLst>
          </p:cNvPr>
          <p:cNvSpPr>
            <a:spLocks noGrp="1"/>
          </p:cNvSpPr>
          <p:nvPr>
            <p:ph type="body" sz="quarter" idx="13"/>
          </p:nvPr>
        </p:nvSpPr>
        <p:spPr/>
        <p:txBody>
          <a:bodyPr/>
          <a:lstStyle/>
          <a:p>
            <a:r>
              <a:rPr lang="en-GB" dirty="0"/>
              <a:t>GUI – OPCUA Client – Dashboard</a:t>
            </a:r>
          </a:p>
        </p:txBody>
      </p:sp>
      <p:sp>
        <p:nvSpPr>
          <p:cNvPr id="4" name="Footer Placeholder 3">
            <a:extLst>
              <a:ext uri="{FF2B5EF4-FFF2-40B4-BE49-F238E27FC236}">
                <a16:creationId xmlns:a16="http://schemas.microsoft.com/office/drawing/2014/main" id="{BC8FE27C-82E3-6332-CD6D-A5968C0C4F39}"/>
              </a:ext>
            </a:extLst>
          </p:cNvPr>
          <p:cNvSpPr>
            <a:spLocks noGrp="1"/>
          </p:cNvSpPr>
          <p:nvPr>
            <p:ph type="ftr" sz="quarter" idx="3"/>
          </p:nvPr>
        </p:nvSpPr>
        <p:spPr/>
        <p:txBody>
          <a:bodyPr/>
          <a:lstStyle/>
          <a:p>
            <a:r>
              <a:rPr lang="de-DE"/>
              <a:t>Technische Hochschule Ulm | Ahmed Ibrahim Almohamed</a:t>
            </a:r>
            <a:endParaRPr lang="de-DE" dirty="0"/>
          </a:p>
        </p:txBody>
      </p:sp>
      <p:pic>
        <p:nvPicPr>
          <p:cNvPr id="5124" name="Picture 4">
            <a:extLst>
              <a:ext uri="{FF2B5EF4-FFF2-40B4-BE49-F238E27FC236}">
                <a16:creationId xmlns:a16="http://schemas.microsoft.com/office/drawing/2014/main" id="{4560B969-AEC3-6980-BAB6-274EEDEC4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55" y="1581501"/>
            <a:ext cx="8358289" cy="457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778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648A-7467-5204-0C48-85A28B33C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CC089-BC98-C51A-7240-CC21460AA45E}"/>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3" name="Text Placeholder 2">
            <a:extLst>
              <a:ext uri="{FF2B5EF4-FFF2-40B4-BE49-F238E27FC236}">
                <a16:creationId xmlns:a16="http://schemas.microsoft.com/office/drawing/2014/main" id="{127C6428-8A65-EFF8-749B-6979A4DA09E0}"/>
              </a:ext>
            </a:extLst>
          </p:cNvPr>
          <p:cNvSpPr>
            <a:spLocks noGrp="1"/>
          </p:cNvSpPr>
          <p:nvPr>
            <p:ph type="body" sz="quarter" idx="13"/>
          </p:nvPr>
        </p:nvSpPr>
        <p:spPr/>
        <p:txBody>
          <a:bodyPr/>
          <a:lstStyle/>
          <a:p>
            <a:r>
              <a:rPr lang="en-GB" dirty="0"/>
              <a:t>Docker</a:t>
            </a:r>
          </a:p>
        </p:txBody>
      </p:sp>
      <p:sp>
        <p:nvSpPr>
          <p:cNvPr id="4" name="Footer Placeholder 3">
            <a:extLst>
              <a:ext uri="{FF2B5EF4-FFF2-40B4-BE49-F238E27FC236}">
                <a16:creationId xmlns:a16="http://schemas.microsoft.com/office/drawing/2014/main" id="{5F009F3D-85AB-1E1F-E003-8FF8548D051A}"/>
              </a:ext>
            </a:extLst>
          </p:cNvPr>
          <p:cNvSpPr>
            <a:spLocks noGrp="1"/>
          </p:cNvSpPr>
          <p:nvPr>
            <p:ph type="ftr" sz="quarter" idx="3"/>
          </p:nvPr>
        </p:nvSpPr>
        <p:spPr/>
        <p:txBody>
          <a:bodyPr/>
          <a:lstStyle/>
          <a:p>
            <a:r>
              <a:rPr lang="de-DE"/>
              <a:t>Technische Hochschule Ulm | Ahmed Ibrahim Almohamed</a:t>
            </a:r>
            <a:endParaRPr lang="de-DE" dirty="0"/>
          </a:p>
        </p:txBody>
      </p:sp>
      <p:pic>
        <p:nvPicPr>
          <p:cNvPr id="5" name="Picture 4" descr="A diagram of a computer program&#10;&#10;Description automatically generated with medium confidence">
            <a:extLst>
              <a:ext uri="{FF2B5EF4-FFF2-40B4-BE49-F238E27FC236}">
                <a16:creationId xmlns:a16="http://schemas.microsoft.com/office/drawing/2014/main" id="{A6BEACAA-83C5-31D8-115B-F6901FB514B3}"/>
              </a:ext>
            </a:extLst>
          </p:cNvPr>
          <p:cNvPicPr>
            <a:picLocks noChangeAspect="1"/>
          </p:cNvPicPr>
          <p:nvPr/>
        </p:nvPicPr>
        <p:blipFill>
          <a:blip r:embed="rId3"/>
          <a:stretch>
            <a:fillRect/>
          </a:stretch>
        </p:blipFill>
        <p:spPr>
          <a:xfrm>
            <a:off x="1685439" y="1190683"/>
            <a:ext cx="8821122" cy="4961881"/>
          </a:xfrm>
          <a:prstGeom prst="rect">
            <a:avLst/>
          </a:prstGeom>
        </p:spPr>
      </p:pic>
      <p:sp>
        <p:nvSpPr>
          <p:cNvPr id="6" name="Rectangle: Rounded Corners 5">
            <a:extLst>
              <a:ext uri="{FF2B5EF4-FFF2-40B4-BE49-F238E27FC236}">
                <a16:creationId xmlns:a16="http://schemas.microsoft.com/office/drawing/2014/main" id="{63D27D70-48E6-46F2-8C94-42B19642EFCC}"/>
              </a:ext>
            </a:extLst>
          </p:cNvPr>
          <p:cNvSpPr/>
          <p:nvPr/>
        </p:nvSpPr>
        <p:spPr>
          <a:xfrm>
            <a:off x="1490133" y="1873956"/>
            <a:ext cx="5949245" cy="4278608"/>
          </a:xfrm>
          <a:prstGeom prst="roundRect">
            <a:avLst/>
          </a:prstGeom>
          <a:noFill/>
          <a:ln>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4DCEFD-A0D2-FCAC-D898-36A3FDB026C0}"/>
              </a:ext>
            </a:extLst>
          </p:cNvPr>
          <p:cNvSpPr txBox="1"/>
          <p:nvPr/>
        </p:nvSpPr>
        <p:spPr>
          <a:xfrm>
            <a:off x="1685439" y="1227625"/>
            <a:ext cx="2438400" cy="646331"/>
          </a:xfrm>
          <a:prstGeom prst="rect">
            <a:avLst/>
          </a:prstGeom>
          <a:noFill/>
        </p:spPr>
        <p:txBody>
          <a:bodyPr wrap="square" rtlCol="0">
            <a:spAutoFit/>
          </a:bodyPr>
          <a:lstStyle/>
          <a:p>
            <a:pPr algn="ctr"/>
            <a:r>
              <a:rPr lang="en-US" dirty="0"/>
              <a:t>Running inside the Docker Image</a:t>
            </a:r>
          </a:p>
        </p:txBody>
      </p:sp>
      <p:sp>
        <p:nvSpPr>
          <p:cNvPr id="8" name="Rectangle: Rounded Corners 7">
            <a:extLst>
              <a:ext uri="{FF2B5EF4-FFF2-40B4-BE49-F238E27FC236}">
                <a16:creationId xmlns:a16="http://schemas.microsoft.com/office/drawing/2014/main" id="{4586522B-59F6-A6F0-B608-C951F0733E04}"/>
              </a:ext>
            </a:extLst>
          </p:cNvPr>
          <p:cNvSpPr/>
          <p:nvPr/>
        </p:nvSpPr>
        <p:spPr>
          <a:xfrm>
            <a:off x="6468533" y="1004394"/>
            <a:ext cx="4684889" cy="1422717"/>
          </a:xfrm>
          <a:prstGeom prst="roundRect">
            <a:avLst/>
          </a:prstGeom>
          <a:noFill/>
          <a:ln>
            <a:solidFill>
              <a:srgbClr val="00B0F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843B52-1A0C-E557-17BE-C7954DD28329}"/>
              </a:ext>
            </a:extLst>
          </p:cNvPr>
          <p:cNvSpPr txBox="1"/>
          <p:nvPr/>
        </p:nvSpPr>
        <p:spPr>
          <a:xfrm>
            <a:off x="10668378" y="2641600"/>
            <a:ext cx="1263978" cy="1200329"/>
          </a:xfrm>
          <a:prstGeom prst="rect">
            <a:avLst/>
          </a:prstGeom>
          <a:noFill/>
        </p:spPr>
        <p:txBody>
          <a:bodyPr wrap="square" rtlCol="0">
            <a:spAutoFit/>
          </a:bodyPr>
          <a:lstStyle/>
          <a:p>
            <a:pPr algn="ctr"/>
            <a:r>
              <a:rPr lang="en-US" dirty="0"/>
              <a:t>Builds the Docker Image and runs it</a:t>
            </a:r>
          </a:p>
        </p:txBody>
      </p:sp>
    </p:spTree>
    <p:extLst>
      <p:ext uri="{BB962C8B-B14F-4D97-AF65-F5344CB8AC3E}">
        <p14:creationId xmlns:p14="http://schemas.microsoft.com/office/powerpoint/2010/main" val="22383803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254E-0F1F-7BAA-20A4-A3D5FD63C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0AED3-1B0E-EF10-616D-1B224B12B1BC}"/>
              </a:ext>
            </a:extLst>
          </p:cNvPr>
          <p:cNvSpPr>
            <a:spLocks noGrp="1"/>
          </p:cNvSpPr>
          <p:nvPr>
            <p:ph type="title"/>
          </p:nvPr>
        </p:nvSpPr>
        <p:spPr/>
        <p:txBody>
          <a:bodyPr>
            <a:normAutofit fontScale="90000"/>
          </a:bodyPr>
          <a:lstStyle/>
          <a:p>
            <a:pPr>
              <a:buSzPct val="100000"/>
              <a:tabLst>
                <a:tab pos="1074738" algn="l"/>
              </a:tabLst>
            </a:pPr>
            <a:r>
              <a:rPr lang="en-GB" sz="4400" dirty="0"/>
              <a:t>System Workflow</a:t>
            </a:r>
          </a:p>
        </p:txBody>
      </p:sp>
      <p:sp>
        <p:nvSpPr>
          <p:cNvPr id="3" name="Text Placeholder 2">
            <a:extLst>
              <a:ext uri="{FF2B5EF4-FFF2-40B4-BE49-F238E27FC236}">
                <a16:creationId xmlns:a16="http://schemas.microsoft.com/office/drawing/2014/main" id="{0291E050-0DEE-FFCB-D75D-333FDC197C50}"/>
              </a:ext>
            </a:extLst>
          </p:cNvPr>
          <p:cNvSpPr>
            <a:spLocks noGrp="1"/>
          </p:cNvSpPr>
          <p:nvPr>
            <p:ph type="body" sz="quarter" idx="13"/>
          </p:nvPr>
        </p:nvSpPr>
        <p:spPr/>
        <p:txBody>
          <a:bodyPr/>
          <a:lstStyle/>
          <a:p>
            <a:r>
              <a:rPr lang="en-US" dirty="0"/>
              <a:t>Overview </a:t>
            </a:r>
          </a:p>
        </p:txBody>
      </p:sp>
      <p:sp>
        <p:nvSpPr>
          <p:cNvPr id="4" name="Footer Placeholder 3">
            <a:extLst>
              <a:ext uri="{FF2B5EF4-FFF2-40B4-BE49-F238E27FC236}">
                <a16:creationId xmlns:a16="http://schemas.microsoft.com/office/drawing/2014/main" id="{5D709C49-FC5D-D6EF-C97F-BE8597A2F6DF}"/>
              </a:ext>
            </a:extLst>
          </p:cNvPr>
          <p:cNvSpPr>
            <a:spLocks noGrp="1"/>
          </p:cNvSpPr>
          <p:nvPr>
            <p:ph type="ftr" sz="quarter" idx="3"/>
          </p:nvPr>
        </p:nvSpPr>
        <p:spPr/>
        <p:txBody>
          <a:bodyPr/>
          <a:lstStyle/>
          <a:p>
            <a:r>
              <a:rPr lang="de-DE"/>
              <a:t>Technische Hochschule Ulm | Ahmed Ibrahim Almohamed</a:t>
            </a:r>
            <a:endParaRPr lang="de-DE" dirty="0"/>
          </a:p>
        </p:txBody>
      </p:sp>
      <p:pic>
        <p:nvPicPr>
          <p:cNvPr id="7" name="Picture 6" descr="A diagram of a diagram&#10;&#10;Description automatically generated with medium confidence">
            <a:extLst>
              <a:ext uri="{FF2B5EF4-FFF2-40B4-BE49-F238E27FC236}">
                <a16:creationId xmlns:a16="http://schemas.microsoft.com/office/drawing/2014/main" id="{2295DCAB-8A5F-54C3-F602-F50325A5D4BB}"/>
              </a:ext>
            </a:extLst>
          </p:cNvPr>
          <p:cNvPicPr>
            <a:picLocks noChangeAspect="1"/>
          </p:cNvPicPr>
          <p:nvPr/>
        </p:nvPicPr>
        <p:blipFill>
          <a:blip r:embed="rId2"/>
          <a:stretch>
            <a:fillRect/>
          </a:stretch>
        </p:blipFill>
        <p:spPr>
          <a:xfrm>
            <a:off x="1988394" y="1227406"/>
            <a:ext cx="8501805" cy="4782265"/>
          </a:xfrm>
          <a:prstGeom prst="rect">
            <a:avLst/>
          </a:prstGeom>
        </p:spPr>
      </p:pic>
    </p:spTree>
    <p:extLst>
      <p:ext uri="{BB962C8B-B14F-4D97-AF65-F5344CB8AC3E}">
        <p14:creationId xmlns:p14="http://schemas.microsoft.com/office/powerpoint/2010/main" val="173476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742C-DE76-9946-1980-E89BAA7A0CE4}"/>
            </a:ext>
          </a:extLst>
        </p:cNvPr>
        <p:cNvGrpSpPr/>
        <p:nvPr/>
      </p:nvGrpSpPr>
      <p:grpSpPr>
        <a:xfrm>
          <a:off x="0" y="0"/>
          <a:ext cx="0" cy="0"/>
          <a:chOff x="0" y="0"/>
          <a:chExt cx="0" cy="0"/>
        </a:xfrm>
      </p:grpSpPr>
      <p:cxnSp>
        <p:nvCxnSpPr>
          <p:cNvPr id="38" name="Connector: Curved 37">
            <a:extLst>
              <a:ext uri="{FF2B5EF4-FFF2-40B4-BE49-F238E27FC236}">
                <a16:creationId xmlns:a16="http://schemas.microsoft.com/office/drawing/2014/main" id="{A5441A5B-E350-9BF5-2D34-3240FC84F63F}"/>
              </a:ext>
            </a:extLst>
          </p:cNvPr>
          <p:cNvCxnSpPr>
            <a:cxnSpLocks/>
            <a:stCxn id="23" idx="2"/>
            <a:endCxn id="6" idx="2"/>
          </p:cNvCxnSpPr>
          <p:nvPr/>
        </p:nvCxnSpPr>
        <p:spPr>
          <a:xfrm rot="5400000">
            <a:off x="5883457" y="26256"/>
            <a:ext cx="642620" cy="9193796"/>
          </a:xfrm>
          <a:prstGeom prst="curvedConnector3">
            <a:avLst>
              <a:gd name="adj1" fmla="val 30421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03DF6ED7-9C7E-D1D9-4788-077069B2E321}"/>
              </a:ext>
            </a:extLst>
          </p:cNvPr>
          <p:cNvCxnSpPr>
            <a:cxnSpLocks/>
          </p:cNvCxnSpPr>
          <p:nvPr/>
        </p:nvCxnSpPr>
        <p:spPr>
          <a:xfrm rot="5400000" flipH="1" flipV="1">
            <a:off x="5768065" y="-2145809"/>
            <a:ext cx="873403" cy="9193796"/>
          </a:xfrm>
          <a:prstGeom prst="curvedConnector3">
            <a:avLst>
              <a:gd name="adj1" fmla="val 205017"/>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E6C7F79-B88A-8949-822A-9BF5F8AD226F}"/>
              </a:ext>
            </a:extLst>
          </p:cNvPr>
          <p:cNvSpPr>
            <a:spLocks noGrp="1"/>
          </p:cNvSpPr>
          <p:nvPr>
            <p:ph type="title"/>
          </p:nvPr>
        </p:nvSpPr>
        <p:spPr/>
        <p:txBody>
          <a:bodyPr>
            <a:normAutofit fontScale="90000"/>
          </a:bodyPr>
          <a:lstStyle/>
          <a:p>
            <a:pPr>
              <a:buSzPct val="100000"/>
              <a:tabLst>
                <a:tab pos="1074738" algn="l"/>
              </a:tabLst>
            </a:pPr>
            <a:r>
              <a:rPr lang="en-GB" sz="4400" dirty="0"/>
              <a:t>Use case – Visual Commission</a:t>
            </a:r>
          </a:p>
        </p:txBody>
      </p:sp>
      <p:sp>
        <p:nvSpPr>
          <p:cNvPr id="3" name="Text Placeholder 2">
            <a:extLst>
              <a:ext uri="{FF2B5EF4-FFF2-40B4-BE49-F238E27FC236}">
                <a16:creationId xmlns:a16="http://schemas.microsoft.com/office/drawing/2014/main" id="{EF533516-201E-2D1F-9F92-62529B14A29E}"/>
              </a:ext>
            </a:extLst>
          </p:cNvPr>
          <p:cNvSpPr>
            <a:spLocks noGrp="1"/>
          </p:cNvSpPr>
          <p:nvPr>
            <p:ph type="body" sz="quarter" idx="13"/>
          </p:nvPr>
        </p:nvSpPr>
        <p:spPr/>
        <p:txBody>
          <a:bodyPr/>
          <a:lstStyle/>
          <a:p>
            <a:r>
              <a:rPr lang="en-US" dirty="0"/>
              <a:t>Overview </a:t>
            </a:r>
          </a:p>
        </p:txBody>
      </p:sp>
      <p:sp>
        <p:nvSpPr>
          <p:cNvPr id="4" name="Footer Placeholder 3">
            <a:extLst>
              <a:ext uri="{FF2B5EF4-FFF2-40B4-BE49-F238E27FC236}">
                <a16:creationId xmlns:a16="http://schemas.microsoft.com/office/drawing/2014/main" id="{1AD60E05-ED13-A54F-7A46-A388EBC04335}"/>
              </a:ext>
            </a:extLst>
          </p:cNvPr>
          <p:cNvSpPr>
            <a:spLocks noGrp="1"/>
          </p:cNvSpPr>
          <p:nvPr>
            <p:ph type="ftr" sz="quarter" idx="3"/>
          </p:nvPr>
        </p:nvSpPr>
        <p:spPr/>
        <p:txBody>
          <a:bodyPr/>
          <a:lstStyle/>
          <a:p>
            <a:r>
              <a:rPr lang="de-DE"/>
              <a:t>Technische Hochschule Ulm | Ahmed Ibrahim Almohamed</a:t>
            </a:r>
            <a:endParaRPr lang="de-DE" dirty="0"/>
          </a:p>
        </p:txBody>
      </p:sp>
      <p:grpSp>
        <p:nvGrpSpPr>
          <p:cNvPr id="12" name="Group 11">
            <a:extLst>
              <a:ext uri="{FF2B5EF4-FFF2-40B4-BE49-F238E27FC236}">
                <a16:creationId xmlns:a16="http://schemas.microsoft.com/office/drawing/2014/main" id="{DF298AA2-158E-DAF7-38DE-9AEA815CD9EC}"/>
              </a:ext>
            </a:extLst>
          </p:cNvPr>
          <p:cNvGrpSpPr/>
          <p:nvPr/>
        </p:nvGrpSpPr>
        <p:grpSpPr>
          <a:xfrm>
            <a:off x="718333" y="2846243"/>
            <a:ext cx="1779072" cy="2098221"/>
            <a:chOff x="859956" y="2465207"/>
            <a:chExt cx="2311507" cy="2715906"/>
          </a:xfrm>
        </p:grpSpPr>
        <p:sp>
          <p:nvSpPr>
            <p:cNvPr id="6" name="Rectangle: Rounded Corners 5">
              <a:extLst>
                <a:ext uri="{FF2B5EF4-FFF2-40B4-BE49-F238E27FC236}">
                  <a16:creationId xmlns:a16="http://schemas.microsoft.com/office/drawing/2014/main" id="{C1F13360-23EE-7B35-6D06-10586DFFE57F}"/>
                </a:ext>
              </a:extLst>
            </p:cNvPr>
            <p:cNvSpPr/>
            <p:nvPr/>
          </p:nvSpPr>
          <p:spPr>
            <a:xfrm>
              <a:off x="859956" y="2465207"/>
              <a:ext cx="2311507" cy="271590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User with solid fill">
              <a:extLst>
                <a:ext uri="{FF2B5EF4-FFF2-40B4-BE49-F238E27FC236}">
                  <a16:creationId xmlns:a16="http://schemas.microsoft.com/office/drawing/2014/main" id="{F69DAEBB-6ACD-582A-D03D-D316F848C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8509" y="3599320"/>
              <a:ext cx="914400" cy="914400"/>
            </a:xfrm>
            <a:prstGeom prst="rect">
              <a:avLst/>
            </a:prstGeom>
          </p:spPr>
        </p:pic>
        <p:sp>
          <p:nvSpPr>
            <p:cNvPr id="11" name="TextBox 10">
              <a:extLst>
                <a:ext uri="{FF2B5EF4-FFF2-40B4-BE49-F238E27FC236}">
                  <a16:creationId xmlns:a16="http://schemas.microsoft.com/office/drawing/2014/main" id="{D0414279-0431-D443-2647-D99826349252}"/>
                </a:ext>
              </a:extLst>
            </p:cNvPr>
            <p:cNvSpPr txBox="1"/>
            <p:nvPr/>
          </p:nvSpPr>
          <p:spPr>
            <a:xfrm>
              <a:off x="927688" y="2810702"/>
              <a:ext cx="2176041" cy="369332"/>
            </a:xfrm>
            <a:prstGeom prst="rect">
              <a:avLst/>
            </a:prstGeom>
            <a:noFill/>
          </p:spPr>
          <p:txBody>
            <a:bodyPr wrap="square" rtlCol="0">
              <a:spAutoFit/>
            </a:bodyPr>
            <a:lstStyle/>
            <a:p>
              <a:pPr algn="ctr"/>
              <a:r>
                <a:rPr lang="en-US" dirty="0"/>
                <a:t>User - Student</a:t>
              </a:r>
            </a:p>
          </p:txBody>
        </p:sp>
      </p:grpSp>
      <p:grpSp>
        <p:nvGrpSpPr>
          <p:cNvPr id="17" name="Group 16">
            <a:extLst>
              <a:ext uri="{FF2B5EF4-FFF2-40B4-BE49-F238E27FC236}">
                <a16:creationId xmlns:a16="http://schemas.microsoft.com/office/drawing/2014/main" id="{6AF79F6D-3754-328D-8924-B56061FFB26D}"/>
              </a:ext>
            </a:extLst>
          </p:cNvPr>
          <p:cNvGrpSpPr/>
          <p:nvPr/>
        </p:nvGrpSpPr>
        <p:grpSpPr>
          <a:xfrm>
            <a:off x="1913574" y="3429000"/>
            <a:ext cx="1937689" cy="1775886"/>
            <a:chOff x="3398708" y="2758996"/>
            <a:chExt cx="2269214" cy="2098221"/>
          </a:xfrm>
        </p:grpSpPr>
        <p:sp>
          <p:nvSpPr>
            <p:cNvPr id="13" name="Rectangle: Rounded Corners 12">
              <a:extLst>
                <a:ext uri="{FF2B5EF4-FFF2-40B4-BE49-F238E27FC236}">
                  <a16:creationId xmlns:a16="http://schemas.microsoft.com/office/drawing/2014/main" id="{A0BD97C0-D4E3-97B7-597B-FBA0428E6D97}"/>
                </a:ext>
              </a:extLst>
            </p:cNvPr>
            <p:cNvSpPr/>
            <p:nvPr/>
          </p:nvSpPr>
          <p:spPr>
            <a:xfrm>
              <a:off x="3474232" y="2758996"/>
              <a:ext cx="2118167" cy="209822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Monitor with solid fill">
              <a:extLst>
                <a:ext uri="{FF2B5EF4-FFF2-40B4-BE49-F238E27FC236}">
                  <a16:creationId xmlns:a16="http://schemas.microsoft.com/office/drawing/2014/main" id="{6274E859-F24E-1248-6A20-D7F8E9988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115" y="3484180"/>
              <a:ext cx="914400" cy="914400"/>
            </a:xfrm>
            <a:prstGeom prst="rect">
              <a:avLst/>
            </a:prstGeom>
          </p:spPr>
        </p:pic>
        <p:sp>
          <p:nvSpPr>
            <p:cNvPr id="16" name="TextBox 15">
              <a:extLst>
                <a:ext uri="{FF2B5EF4-FFF2-40B4-BE49-F238E27FC236}">
                  <a16:creationId xmlns:a16="http://schemas.microsoft.com/office/drawing/2014/main" id="{EE4361C3-4C2A-7EE6-0FF0-9FA54CD96C7B}"/>
                </a:ext>
              </a:extLst>
            </p:cNvPr>
            <p:cNvSpPr txBox="1"/>
            <p:nvPr/>
          </p:nvSpPr>
          <p:spPr>
            <a:xfrm>
              <a:off x="3398708" y="2931928"/>
              <a:ext cx="2269214" cy="369332"/>
            </a:xfrm>
            <a:prstGeom prst="rect">
              <a:avLst/>
            </a:prstGeom>
            <a:noFill/>
          </p:spPr>
          <p:txBody>
            <a:bodyPr wrap="square" rtlCol="0">
              <a:spAutoFit/>
            </a:bodyPr>
            <a:lstStyle/>
            <a:p>
              <a:pPr algn="ctr"/>
              <a:r>
                <a:rPr lang="en-US" dirty="0"/>
                <a:t>Dashboard - App</a:t>
              </a:r>
            </a:p>
          </p:txBody>
        </p:sp>
      </p:grpSp>
      <p:grpSp>
        <p:nvGrpSpPr>
          <p:cNvPr id="21" name="Group 20">
            <a:extLst>
              <a:ext uri="{FF2B5EF4-FFF2-40B4-BE49-F238E27FC236}">
                <a16:creationId xmlns:a16="http://schemas.microsoft.com/office/drawing/2014/main" id="{941BE2B9-2B1E-0A1E-148E-06840A6B8DA3}"/>
              </a:ext>
            </a:extLst>
          </p:cNvPr>
          <p:cNvGrpSpPr/>
          <p:nvPr/>
        </p:nvGrpSpPr>
        <p:grpSpPr>
          <a:xfrm>
            <a:off x="5738284" y="1828801"/>
            <a:ext cx="2454452" cy="3805724"/>
            <a:chOff x="5381609" y="1856948"/>
            <a:chExt cx="2454452" cy="3805724"/>
          </a:xfrm>
        </p:grpSpPr>
        <p:sp>
          <p:nvSpPr>
            <p:cNvPr id="18" name="Rectangle: Rounded Corners 17">
              <a:extLst>
                <a:ext uri="{FF2B5EF4-FFF2-40B4-BE49-F238E27FC236}">
                  <a16:creationId xmlns:a16="http://schemas.microsoft.com/office/drawing/2014/main" id="{D7BAD422-F09A-1B8A-21ED-840300BFFC83}"/>
                </a:ext>
              </a:extLst>
            </p:cNvPr>
            <p:cNvSpPr/>
            <p:nvPr/>
          </p:nvSpPr>
          <p:spPr>
            <a:xfrm>
              <a:off x="5381609" y="1856948"/>
              <a:ext cx="2454452" cy="380572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8C936C48-7955-E9E2-AA81-D832A1BA19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593" y="3403290"/>
              <a:ext cx="1054484" cy="1054484"/>
            </a:xfrm>
            <a:prstGeom prst="rect">
              <a:avLst/>
            </a:prstGeom>
          </p:spPr>
        </p:pic>
        <p:sp>
          <p:nvSpPr>
            <p:cNvPr id="20" name="TextBox 19">
              <a:extLst>
                <a:ext uri="{FF2B5EF4-FFF2-40B4-BE49-F238E27FC236}">
                  <a16:creationId xmlns:a16="http://schemas.microsoft.com/office/drawing/2014/main" id="{8E9D0F05-42FB-45BF-72A7-1BE5D51C5CFF}"/>
                </a:ext>
              </a:extLst>
            </p:cNvPr>
            <p:cNvSpPr txBox="1"/>
            <p:nvPr/>
          </p:nvSpPr>
          <p:spPr>
            <a:xfrm>
              <a:off x="5457154" y="1947342"/>
              <a:ext cx="2303362" cy="369332"/>
            </a:xfrm>
            <a:prstGeom prst="rect">
              <a:avLst/>
            </a:prstGeom>
            <a:noFill/>
          </p:spPr>
          <p:txBody>
            <a:bodyPr wrap="square" rtlCol="0">
              <a:spAutoFit/>
            </a:bodyPr>
            <a:lstStyle/>
            <a:p>
              <a:pPr algn="ctr"/>
              <a:r>
                <a:rPr lang="en-US" dirty="0"/>
                <a:t>System – Simulation</a:t>
              </a:r>
            </a:p>
          </p:txBody>
        </p:sp>
      </p:grpSp>
      <p:grpSp>
        <p:nvGrpSpPr>
          <p:cNvPr id="28" name="Group 27">
            <a:extLst>
              <a:ext uri="{FF2B5EF4-FFF2-40B4-BE49-F238E27FC236}">
                <a16:creationId xmlns:a16="http://schemas.microsoft.com/office/drawing/2014/main" id="{098EB3FF-FC22-FBE2-5A9D-34F9D371C85C}"/>
              </a:ext>
            </a:extLst>
          </p:cNvPr>
          <p:cNvGrpSpPr/>
          <p:nvPr/>
        </p:nvGrpSpPr>
        <p:grpSpPr>
          <a:xfrm>
            <a:off x="9574439" y="1972840"/>
            <a:ext cx="2454452" cy="2329004"/>
            <a:chOff x="8705124" y="3232917"/>
            <a:chExt cx="2454452" cy="2329004"/>
          </a:xfrm>
        </p:grpSpPr>
        <p:grpSp>
          <p:nvGrpSpPr>
            <p:cNvPr id="22" name="Group 21">
              <a:extLst>
                <a:ext uri="{FF2B5EF4-FFF2-40B4-BE49-F238E27FC236}">
                  <a16:creationId xmlns:a16="http://schemas.microsoft.com/office/drawing/2014/main" id="{B205C2C2-9F0A-F20C-FF79-5FD0CDEAEAA4}"/>
                </a:ext>
              </a:extLst>
            </p:cNvPr>
            <p:cNvGrpSpPr/>
            <p:nvPr/>
          </p:nvGrpSpPr>
          <p:grpSpPr>
            <a:xfrm>
              <a:off x="8705124" y="3232917"/>
              <a:ext cx="2454452" cy="2329004"/>
              <a:chOff x="5381609" y="2439766"/>
              <a:chExt cx="2454452" cy="2329004"/>
            </a:xfrm>
          </p:grpSpPr>
          <p:sp>
            <p:nvSpPr>
              <p:cNvPr id="23" name="Rectangle: Rounded Corners 22">
                <a:extLst>
                  <a:ext uri="{FF2B5EF4-FFF2-40B4-BE49-F238E27FC236}">
                    <a16:creationId xmlns:a16="http://schemas.microsoft.com/office/drawing/2014/main" id="{37E39F4A-F9B9-9FDA-B1CF-0DD758B771FA}"/>
                  </a:ext>
                </a:extLst>
              </p:cNvPr>
              <p:cNvSpPr/>
              <p:nvPr/>
            </p:nvSpPr>
            <p:spPr>
              <a:xfrm>
                <a:off x="5381609" y="2439766"/>
                <a:ext cx="2454452" cy="2329004"/>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0962A0B-A1F9-0265-7F9B-1085F1A88458}"/>
                  </a:ext>
                </a:extLst>
              </p:cNvPr>
              <p:cNvSpPr txBox="1"/>
              <p:nvPr/>
            </p:nvSpPr>
            <p:spPr>
              <a:xfrm>
                <a:off x="5457154" y="2641854"/>
                <a:ext cx="2303362" cy="369332"/>
              </a:xfrm>
              <a:prstGeom prst="rect">
                <a:avLst/>
              </a:prstGeom>
              <a:noFill/>
            </p:spPr>
            <p:txBody>
              <a:bodyPr wrap="square" rtlCol="0">
                <a:spAutoFit/>
              </a:bodyPr>
              <a:lstStyle/>
              <a:p>
                <a:pPr algn="ctr"/>
                <a:r>
                  <a:rPr lang="en-US" dirty="0"/>
                  <a:t>System – real</a:t>
                </a:r>
              </a:p>
            </p:txBody>
          </p:sp>
        </p:grpSp>
        <p:pic>
          <p:nvPicPr>
            <p:cNvPr id="27" name="Graphic 26" descr="Robot Hand with solid fill">
              <a:extLst>
                <a:ext uri="{FF2B5EF4-FFF2-40B4-BE49-F238E27FC236}">
                  <a16:creationId xmlns:a16="http://schemas.microsoft.com/office/drawing/2014/main" id="{4AD73EE6-D73A-1821-DA49-45898BAF3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150" y="3981038"/>
              <a:ext cx="914400" cy="914400"/>
            </a:xfrm>
            <a:prstGeom prst="rect">
              <a:avLst/>
            </a:prstGeom>
          </p:spPr>
        </p:pic>
      </p:grpSp>
      <p:cxnSp>
        <p:nvCxnSpPr>
          <p:cNvPr id="32" name="Connector: Curved 31">
            <a:extLst>
              <a:ext uri="{FF2B5EF4-FFF2-40B4-BE49-F238E27FC236}">
                <a16:creationId xmlns:a16="http://schemas.microsoft.com/office/drawing/2014/main" id="{FF020D0B-7CF8-14CC-36A0-6D1CAC3BA3D6}"/>
              </a:ext>
            </a:extLst>
          </p:cNvPr>
          <p:cNvCxnSpPr>
            <a:cxnSpLocks/>
            <a:stCxn id="6" idx="0"/>
            <a:endCxn id="18" idx="0"/>
          </p:cNvCxnSpPr>
          <p:nvPr/>
        </p:nvCxnSpPr>
        <p:spPr>
          <a:xfrm rot="5400000" flipH="1" flipV="1">
            <a:off x="3777968" y="-341298"/>
            <a:ext cx="1017442" cy="5357641"/>
          </a:xfrm>
          <a:prstGeom prst="curvedConnector3">
            <a:avLst>
              <a:gd name="adj1" fmla="val 12246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AD0DD260-DB58-28D8-ACF4-8FE111916F07}"/>
              </a:ext>
            </a:extLst>
          </p:cNvPr>
          <p:cNvCxnSpPr>
            <a:cxnSpLocks/>
            <a:stCxn id="18" idx="2"/>
            <a:endCxn id="6" idx="2"/>
          </p:cNvCxnSpPr>
          <p:nvPr/>
        </p:nvCxnSpPr>
        <p:spPr>
          <a:xfrm rot="5400000" flipH="1">
            <a:off x="3941659" y="2610675"/>
            <a:ext cx="690061" cy="5357641"/>
          </a:xfrm>
          <a:prstGeom prst="curvedConnector3">
            <a:avLst>
              <a:gd name="adj1" fmla="val -33128"/>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832B729C-7526-702C-03A3-A59136BA76D0}"/>
              </a:ext>
            </a:extLst>
          </p:cNvPr>
          <p:cNvSpPr txBox="1"/>
          <p:nvPr/>
        </p:nvSpPr>
        <p:spPr>
          <a:xfrm>
            <a:off x="-85472" y="1581501"/>
            <a:ext cx="2063536" cy="1200329"/>
          </a:xfrm>
          <a:prstGeom prst="rect">
            <a:avLst/>
          </a:prstGeom>
          <a:noFill/>
        </p:spPr>
        <p:txBody>
          <a:bodyPr wrap="square" rtlCol="0">
            <a:spAutoFit/>
          </a:bodyPr>
          <a:lstStyle/>
          <a:p>
            <a:pPr algn="ctr"/>
            <a:r>
              <a:rPr lang="en-US" dirty="0"/>
              <a:t>Testing points, paths , creating Tasks ,testing collusion</a:t>
            </a:r>
          </a:p>
        </p:txBody>
      </p:sp>
      <p:sp>
        <p:nvSpPr>
          <p:cNvPr id="48" name="TextBox 47">
            <a:extLst>
              <a:ext uri="{FF2B5EF4-FFF2-40B4-BE49-F238E27FC236}">
                <a16:creationId xmlns:a16="http://schemas.microsoft.com/office/drawing/2014/main" id="{31A34810-A3B9-CB37-796E-E4FD3D7EFDC3}"/>
              </a:ext>
            </a:extLst>
          </p:cNvPr>
          <p:cNvSpPr txBox="1"/>
          <p:nvPr/>
        </p:nvSpPr>
        <p:spPr>
          <a:xfrm>
            <a:off x="299686" y="5214834"/>
            <a:ext cx="1443817" cy="1200329"/>
          </a:xfrm>
          <a:prstGeom prst="rect">
            <a:avLst/>
          </a:prstGeom>
          <a:noFill/>
        </p:spPr>
        <p:txBody>
          <a:bodyPr wrap="square" rtlCol="0">
            <a:spAutoFit/>
          </a:bodyPr>
          <a:lstStyle/>
          <a:p>
            <a:pPr algn="ctr"/>
            <a:r>
              <a:rPr lang="en-US" dirty="0"/>
              <a:t>Sending Feedback from Simulation</a:t>
            </a:r>
          </a:p>
        </p:txBody>
      </p:sp>
      <p:sp>
        <p:nvSpPr>
          <p:cNvPr id="49" name="TextBox 48">
            <a:extLst>
              <a:ext uri="{FF2B5EF4-FFF2-40B4-BE49-F238E27FC236}">
                <a16:creationId xmlns:a16="http://schemas.microsoft.com/office/drawing/2014/main" id="{224B1441-4F73-1C0A-D609-14B18A7A9500}"/>
              </a:ext>
            </a:extLst>
          </p:cNvPr>
          <p:cNvSpPr txBox="1"/>
          <p:nvPr/>
        </p:nvSpPr>
        <p:spPr>
          <a:xfrm>
            <a:off x="10262710" y="4885732"/>
            <a:ext cx="1443817" cy="1200329"/>
          </a:xfrm>
          <a:prstGeom prst="rect">
            <a:avLst/>
          </a:prstGeom>
          <a:noFill/>
        </p:spPr>
        <p:txBody>
          <a:bodyPr wrap="square" rtlCol="0">
            <a:spAutoFit/>
          </a:bodyPr>
          <a:lstStyle/>
          <a:p>
            <a:pPr algn="ctr"/>
            <a:r>
              <a:rPr lang="en-US" dirty="0"/>
              <a:t>Sending Feedback from Real Robot</a:t>
            </a:r>
          </a:p>
        </p:txBody>
      </p:sp>
      <p:sp>
        <p:nvSpPr>
          <p:cNvPr id="50" name="TextBox 49">
            <a:extLst>
              <a:ext uri="{FF2B5EF4-FFF2-40B4-BE49-F238E27FC236}">
                <a16:creationId xmlns:a16="http://schemas.microsoft.com/office/drawing/2014/main" id="{20840807-A40A-B5A4-12B8-8F9BD626A2A6}"/>
              </a:ext>
            </a:extLst>
          </p:cNvPr>
          <p:cNvSpPr txBox="1"/>
          <p:nvPr/>
        </p:nvSpPr>
        <p:spPr>
          <a:xfrm>
            <a:off x="7938926" y="1422750"/>
            <a:ext cx="2063536" cy="1200329"/>
          </a:xfrm>
          <a:prstGeom prst="rect">
            <a:avLst/>
          </a:prstGeom>
          <a:noFill/>
        </p:spPr>
        <p:txBody>
          <a:bodyPr wrap="square" rtlCol="0">
            <a:spAutoFit/>
          </a:bodyPr>
          <a:lstStyle/>
          <a:p>
            <a:pPr algn="ctr"/>
            <a:r>
              <a:rPr lang="en-US" dirty="0"/>
              <a:t>Running Paths on the real robot after choosing right configurations</a:t>
            </a:r>
          </a:p>
        </p:txBody>
      </p:sp>
    </p:spTree>
    <p:extLst>
      <p:ext uri="{BB962C8B-B14F-4D97-AF65-F5344CB8AC3E}">
        <p14:creationId xmlns:p14="http://schemas.microsoft.com/office/powerpoint/2010/main" val="2834789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0EBE-242D-5DD1-8A48-413BA06A4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3333C-C0AD-0D2E-F02F-E9F08BAC0888}"/>
              </a:ext>
            </a:extLst>
          </p:cNvPr>
          <p:cNvSpPr>
            <a:spLocks noGrp="1"/>
          </p:cNvSpPr>
          <p:nvPr>
            <p:ph type="title"/>
          </p:nvPr>
        </p:nvSpPr>
        <p:spPr/>
        <p:txBody>
          <a:bodyPr>
            <a:normAutofit fontScale="90000"/>
          </a:bodyPr>
          <a:lstStyle/>
          <a:p>
            <a:pPr>
              <a:buSzPct val="100000"/>
              <a:tabLst>
                <a:tab pos="1074738" algn="l"/>
              </a:tabLst>
            </a:pPr>
            <a:r>
              <a:rPr lang="en-GB" sz="4400" dirty="0"/>
              <a:t>Areas for Improvement</a:t>
            </a:r>
          </a:p>
        </p:txBody>
      </p:sp>
      <p:sp>
        <p:nvSpPr>
          <p:cNvPr id="4" name="Footer Placeholder 3">
            <a:extLst>
              <a:ext uri="{FF2B5EF4-FFF2-40B4-BE49-F238E27FC236}">
                <a16:creationId xmlns:a16="http://schemas.microsoft.com/office/drawing/2014/main" id="{E6BEAAD5-B31A-7A55-9C23-2C28B4939085}"/>
              </a:ext>
            </a:extLst>
          </p:cNvPr>
          <p:cNvSpPr>
            <a:spLocks noGrp="1"/>
          </p:cNvSpPr>
          <p:nvPr>
            <p:ph type="ftr" sz="quarter" idx="3"/>
          </p:nvPr>
        </p:nvSpPr>
        <p:spPr/>
        <p:txBody>
          <a:bodyPr/>
          <a:lstStyle/>
          <a:p>
            <a:r>
              <a:rPr lang="de-DE"/>
              <a:t>Technische Hochschule Ulm | Ahmed Ibrahim Almohamed</a:t>
            </a:r>
            <a:endParaRPr lang="de-DE" dirty="0"/>
          </a:p>
        </p:txBody>
      </p:sp>
      <p:sp>
        <p:nvSpPr>
          <p:cNvPr id="8" name="TextBox 7">
            <a:extLst>
              <a:ext uri="{FF2B5EF4-FFF2-40B4-BE49-F238E27FC236}">
                <a16:creationId xmlns:a16="http://schemas.microsoft.com/office/drawing/2014/main" id="{179353A5-32F9-93D7-F3B0-CC2D60312C51}"/>
              </a:ext>
            </a:extLst>
          </p:cNvPr>
          <p:cNvSpPr txBox="1"/>
          <p:nvPr/>
        </p:nvSpPr>
        <p:spPr>
          <a:xfrm>
            <a:off x="515940" y="1334300"/>
            <a:ext cx="5768623" cy="4801314"/>
          </a:xfrm>
          <a:prstGeom prst="rect">
            <a:avLst/>
          </a:prstGeom>
          <a:noFill/>
        </p:spPr>
        <p:txBody>
          <a:bodyPr wrap="square" rtlCol="0">
            <a:spAutoFit/>
          </a:bodyPr>
          <a:lstStyle/>
          <a:p>
            <a:pPr marL="342900" indent="-342900">
              <a:buAutoNum type="arabicPeriod"/>
            </a:pPr>
            <a:r>
              <a:rPr lang="en-US" dirty="0"/>
              <a:t>As Mentioned, The Path planning is missing some steps to achieve a cartesian path planning sequence </a:t>
            </a:r>
          </a:p>
          <a:p>
            <a:pPr marL="342900" indent="-342900">
              <a:buAutoNum type="arabicPeriod"/>
            </a:pPr>
            <a:r>
              <a:rPr lang="en-US" dirty="0"/>
              <a:t>The Simulation needs some improvements , as in adding the Cabinet of the robot and all the objects inside it to create a replica of the workstation.</a:t>
            </a:r>
          </a:p>
          <a:p>
            <a:pPr marL="342900" indent="-342900">
              <a:buAutoNum type="arabicPeriod"/>
            </a:pPr>
            <a:r>
              <a:rPr lang="en-US" dirty="0"/>
              <a:t>The system also needs an implementation of a collusion detection algorithm to help with the robot movement.</a:t>
            </a:r>
          </a:p>
          <a:p>
            <a:pPr marL="342900" indent="-342900">
              <a:buAutoNum type="arabicPeriod"/>
            </a:pPr>
            <a:r>
              <a:rPr lang="en-US" dirty="0"/>
              <a:t>The GUI and Database could be improved by adding :</a:t>
            </a:r>
          </a:p>
          <a:p>
            <a:pPr marL="800100" lvl="1" indent="-342900">
              <a:buFont typeface="Arial" panose="020B0604020202020204" pitchFamily="34" charset="0"/>
              <a:buChar char="•"/>
            </a:pPr>
            <a:r>
              <a:rPr lang="en-US" dirty="0"/>
              <a:t>A workflow that gathers tasks together </a:t>
            </a:r>
          </a:p>
          <a:p>
            <a:pPr marL="800100" lvl="1" indent="-342900">
              <a:buFont typeface="Arial" panose="020B0604020202020204" pitchFamily="34" charset="0"/>
              <a:buChar char="•"/>
            </a:pPr>
            <a:r>
              <a:rPr lang="en-US" dirty="0"/>
              <a:t>A display for all tasks stored in the database</a:t>
            </a:r>
          </a:p>
          <a:p>
            <a:pPr marL="800100" lvl="1" indent="-342900">
              <a:buFont typeface="Arial" panose="020B0604020202020204" pitchFamily="34" charset="0"/>
              <a:buChar char="•"/>
            </a:pPr>
            <a:r>
              <a:rPr lang="en-US" dirty="0"/>
              <a:t>A better management of the Tasks inside of the database ( delete or update the Tasks are missing) , where we delete the entire Tasks of the user currently.</a:t>
            </a:r>
          </a:p>
          <a:p>
            <a:pPr marL="800100" lvl="1" indent="-342900">
              <a:buFont typeface="Arial" panose="020B0604020202020204" pitchFamily="34" charset="0"/>
              <a:buChar char="•"/>
            </a:pPr>
            <a:r>
              <a:rPr lang="en-US" dirty="0"/>
              <a:t>Maybe moving the App from a Desktop to web app is a good approach.</a:t>
            </a:r>
          </a:p>
        </p:txBody>
      </p:sp>
      <p:sp>
        <p:nvSpPr>
          <p:cNvPr id="9" name="TextBox 8">
            <a:extLst>
              <a:ext uri="{FF2B5EF4-FFF2-40B4-BE49-F238E27FC236}">
                <a16:creationId xmlns:a16="http://schemas.microsoft.com/office/drawing/2014/main" id="{D0F2587A-B1AE-4ADE-38C5-6C51847064E9}"/>
              </a:ext>
            </a:extLst>
          </p:cNvPr>
          <p:cNvSpPr txBox="1"/>
          <p:nvPr/>
        </p:nvSpPr>
        <p:spPr>
          <a:xfrm>
            <a:off x="6284563" y="1334300"/>
            <a:ext cx="5768623" cy="2031325"/>
          </a:xfrm>
          <a:prstGeom prst="rect">
            <a:avLst/>
          </a:prstGeom>
          <a:noFill/>
        </p:spPr>
        <p:txBody>
          <a:bodyPr wrap="square" rtlCol="0">
            <a:spAutoFit/>
          </a:bodyPr>
          <a:lstStyle/>
          <a:p>
            <a:pPr marL="342900" indent="-342900">
              <a:buFont typeface="+mj-lt"/>
              <a:buAutoNum type="arabicPeriod" startAt="5"/>
            </a:pPr>
            <a:r>
              <a:rPr lang="en-US" dirty="0"/>
              <a:t>Changes to the controller :</a:t>
            </a:r>
          </a:p>
          <a:p>
            <a:pPr marL="742950" lvl="1" indent="-285750">
              <a:buFont typeface="Arial" panose="020B0604020202020204" pitchFamily="34" charset="0"/>
              <a:buChar char="•"/>
            </a:pPr>
            <a:r>
              <a:rPr lang="en-US" dirty="0"/>
              <a:t>Use Position and velocity interfaces so that we can use Cubic splines instead of linear ( smoother movement of the robot ) </a:t>
            </a:r>
          </a:p>
          <a:p>
            <a:pPr marL="742950" lvl="1" indent="-285750">
              <a:buFont typeface="Arial" panose="020B0604020202020204" pitchFamily="34" charset="0"/>
              <a:buChar char="•"/>
            </a:pPr>
            <a:r>
              <a:rPr lang="en-US" dirty="0"/>
              <a:t>Expanding the Hardware interface to support the velocity interface so that it can control the real robot joints velocity</a:t>
            </a:r>
          </a:p>
        </p:txBody>
      </p:sp>
    </p:spTree>
    <p:extLst>
      <p:ext uri="{BB962C8B-B14F-4D97-AF65-F5344CB8AC3E}">
        <p14:creationId xmlns:p14="http://schemas.microsoft.com/office/powerpoint/2010/main" val="91370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0C0B-5C35-B457-BF34-6036AEF69134}"/>
              </a:ext>
            </a:extLst>
          </p:cNvPr>
          <p:cNvSpPr>
            <a:spLocks noGrp="1"/>
          </p:cNvSpPr>
          <p:nvPr>
            <p:ph type="title"/>
          </p:nvPr>
        </p:nvSpPr>
        <p:spPr/>
        <p:txBody>
          <a:bodyPr>
            <a:normAutofit fontScale="90000"/>
          </a:bodyPr>
          <a:lstStyle/>
          <a:p>
            <a:r>
              <a:rPr lang="de-DE" dirty="0"/>
              <a:t>Project Definition</a:t>
            </a:r>
          </a:p>
        </p:txBody>
      </p:sp>
      <p:sp>
        <p:nvSpPr>
          <p:cNvPr id="4" name="Footer Placeholder 3">
            <a:extLst>
              <a:ext uri="{FF2B5EF4-FFF2-40B4-BE49-F238E27FC236}">
                <a16:creationId xmlns:a16="http://schemas.microsoft.com/office/drawing/2014/main" id="{75FA6281-C297-BEF6-5061-CA87C54BC40A}"/>
              </a:ext>
            </a:extLst>
          </p:cNvPr>
          <p:cNvSpPr>
            <a:spLocks noGrp="1"/>
          </p:cNvSpPr>
          <p:nvPr>
            <p:ph type="ftr" sz="quarter" idx="3"/>
          </p:nvPr>
        </p:nvSpPr>
        <p:spPr/>
        <p:txBody>
          <a:bodyPr/>
          <a:lstStyle/>
          <a:p>
            <a:r>
              <a:rPr lang="de-DE"/>
              <a:t>Technische Hochschule Ulm | Ahmed Ibrahim Almohamed</a:t>
            </a:r>
            <a:endParaRPr lang="de-DE" dirty="0"/>
          </a:p>
        </p:txBody>
      </p:sp>
      <p:sp>
        <p:nvSpPr>
          <p:cNvPr id="5" name="Rectangle: Rounded Corners 4">
            <a:extLst>
              <a:ext uri="{FF2B5EF4-FFF2-40B4-BE49-F238E27FC236}">
                <a16:creationId xmlns:a16="http://schemas.microsoft.com/office/drawing/2014/main" id="{8255E486-7050-3350-8877-17C4A57A0F6C}"/>
              </a:ext>
            </a:extLst>
          </p:cNvPr>
          <p:cNvSpPr/>
          <p:nvPr/>
        </p:nvSpPr>
        <p:spPr>
          <a:xfrm>
            <a:off x="180622" y="1334079"/>
            <a:ext cx="2325511" cy="4323644"/>
          </a:xfrm>
          <a:prstGeom prst="roundRect">
            <a:avLst/>
          </a:prstGeom>
          <a:solidFill>
            <a:schemeClr val="accent3">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de-DE" sz="2800" dirty="0">
                <a:solidFill>
                  <a:schemeClr val="tx1">
                    <a:lumMod val="75000"/>
                    <a:lumOff val="25000"/>
                  </a:schemeClr>
                </a:solidFill>
              </a:rPr>
              <a:t>Connection </a:t>
            </a:r>
            <a:r>
              <a:rPr lang="de-DE" sz="2800" dirty="0" err="1">
                <a:solidFill>
                  <a:schemeClr val="tx1">
                    <a:lumMod val="75000"/>
                    <a:lumOff val="25000"/>
                  </a:schemeClr>
                </a:solidFill>
              </a:rPr>
              <a:t>of</a:t>
            </a:r>
            <a:r>
              <a:rPr lang="de-DE" sz="2800" dirty="0">
                <a:solidFill>
                  <a:schemeClr val="tx1">
                    <a:lumMod val="75000"/>
                    <a:lumOff val="25000"/>
                  </a:schemeClr>
                </a:solidFill>
              </a:rPr>
              <a:t> </a:t>
            </a:r>
            <a:r>
              <a:rPr lang="de-DE" sz="2800" dirty="0" err="1">
                <a:solidFill>
                  <a:schemeClr val="tx1">
                    <a:lumMod val="75000"/>
                    <a:lumOff val="25000"/>
                  </a:schemeClr>
                </a:solidFill>
              </a:rPr>
              <a:t>the</a:t>
            </a:r>
            <a:r>
              <a:rPr lang="de-DE" sz="2800" dirty="0">
                <a:solidFill>
                  <a:schemeClr val="tx1">
                    <a:lumMod val="75000"/>
                    <a:lumOff val="25000"/>
                  </a:schemeClr>
                </a:solidFill>
              </a:rPr>
              <a:t> Kuka KR3 </a:t>
            </a:r>
            <a:r>
              <a:rPr lang="de-DE" sz="2800" dirty="0" err="1">
                <a:solidFill>
                  <a:schemeClr val="tx1">
                    <a:lumMod val="75000"/>
                    <a:lumOff val="25000"/>
                  </a:schemeClr>
                </a:solidFill>
              </a:rPr>
              <a:t>to</a:t>
            </a:r>
            <a:r>
              <a:rPr lang="de-DE" sz="2800" dirty="0">
                <a:solidFill>
                  <a:schemeClr val="tx1">
                    <a:lumMod val="75000"/>
                    <a:lumOff val="25000"/>
                  </a:schemeClr>
                </a:solidFill>
              </a:rPr>
              <a:t> ROS2 </a:t>
            </a:r>
          </a:p>
          <a:p>
            <a:pPr algn="ctr"/>
            <a:endParaRPr lang="en-US" dirty="0"/>
          </a:p>
        </p:txBody>
      </p:sp>
      <p:sp>
        <p:nvSpPr>
          <p:cNvPr id="6" name="Rectangle: Rounded Corners 5">
            <a:extLst>
              <a:ext uri="{FF2B5EF4-FFF2-40B4-BE49-F238E27FC236}">
                <a16:creationId xmlns:a16="http://schemas.microsoft.com/office/drawing/2014/main" id="{020F97EC-859F-A0A9-87AE-D2A52AD3FE13}"/>
              </a:ext>
            </a:extLst>
          </p:cNvPr>
          <p:cNvSpPr/>
          <p:nvPr/>
        </p:nvSpPr>
        <p:spPr>
          <a:xfrm>
            <a:off x="2568029" y="1812192"/>
            <a:ext cx="2325511" cy="4323644"/>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a:solidFill>
                  <a:schemeClr val="tx1">
                    <a:lumMod val="75000"/>
                    <a:lumOff val="25000"/>
                  </a:schemeClr>
                </a:solidFill>
              </a:rPr>
              <a:t>Specification of an integrated ROS controller for a robot cell</a:t>
            </a:r>
            <a:endParaRPr lang="de-DE" sz="2400" dirty="0">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08B347F2-0F36-23F1-7F0D-48CDC7087116}"/>
              </a:ext>
            </a:extLst>
          </p:cNvPr>
          <p:cNvSpPr/>
          <p:nvPr/>
        </p:nvSpPr>
        <p:spPr>
          <a:xfrm>
            <a:off x="4955436" y="1334079"/>
            <a:ext cx="2325511" cy="4323644"/>
          </a:xfrm>
          <a:prstGeom prst="round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75000"/>
                    <a:lumOff val="25000"/>
                  </a:schemeClr>
                </a:solidFill>
              </a:rPr>
              <a:t>Further development of the ROS laboratory test for physical Kuka KR3</a:t>
            </a:r>
            <a:endParaRPr lang="de-DE" sz="2400"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A68343D4-564D-549B-64FC-91A3E90EC51B}"/>
              </a:ext>
            </a:extLst>
          </p:cNvPr>
          <p:cNvSpPr/>
          <p:nvPr/>
        </p:nvSpPr>
        <p:spPr>
          <a:xfrm>
            <a:off x="7342843" y="1812192"/>
            <a:ext cx="2325511" cy="432364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Analyzing application scenarios for digital twins and industrial robots</a:t>
            </a:r>
            <a:endParaRPr lang="de-DE" sz="24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92DCD96F-E687-6FF3-584A-9FB3187DED44}"/>
              </a:ext>
            </a:extLst>
          </p:cNvPr>
          <p:cNvSpPr/>
          <p:nvPr/>
        </p:nvSpPr>
        <p:spPr>
          <a:xfrm>
            <a:off x="9730250" y="1334079"/>
            <a:ext cx="2325511" cy="432364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a:solidFill>
                  <a:schemeClr val="tx1">
                    <a:lumMod val="75000"/>
                    <a:lumOff val="25000"/>
                  </a:schemeClr>
                </a:solidFill>
                <a:effectLst/>
                <a:latin typeface="Aptos" panose="020B0004020202020204" pitchFamily="34" charset="0"/>
                <a:ea typeface="Aptos" panose="020B0004020202020204" pitchFamily="34" charset="0"/>
                <a:cs typeface="Arial" panose="020B0604020202020204" pitchFamily="34" charset="0"/>
              </a:rPr>
              <a:t>Implementation of a DT application</a:t>
            </a:r>
            <a:endParaRPr lang="de-DE" sz="2800" dirty="0">
              <a:solidFill>
                <a:schemeClr val="tx1">
                  <a:lumMod val="75000"/>
                  <a:lumOff val="25000"/>
                </a:schemeClr>
              </a:solidFill>
            </a:endParaRPr>
          </a:p>
        </p:txBody>
      </p:sp>
    </p:spTree>
    <p:extLst>
      <p:ext uri="{BB962C8B-B14F-4D97-AF65-F5344CB8AC3E}">
        <p14:creationId xmlns:p14="http://schemas.microsoft.com/office/powerpoint/2010/main" val="1027066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BF5D-6491-E240-7A81-982068121588}"/>
              </a:ext>
            </a:extLst>
          </p:cNvPr>
          <p:cNvSpPr>
            <a:spLocks noGrp="1"/>
          </p:cNvSpPr>
          <p:nvPr>
            <p:ph type="title"/>
          </p:nvPr>
        </p:nvSpPr>
        <p:spPr>
          <a:xfrm>
            <a:off x="4843462" y="2766218"/>
            <a:ext cx="2505075" cy="1325563"/>
          </a:xfrm>
        </p:spPr>
        <p:txBody>
          <a:bodyPr/>
          <a:lstStyle/>
          <a:p>
            <a:pPr algn="ctr"/>
            <a:r>
              <a:rPr lang="en-GB" dirty="0"/>
              <a:t>DEMO</a:t>
            </a:r>
          </a:p>
        </p:txBody>
      </p:sp>
      <p:sp>
        <p:nvSpPr>
          <p:cNvPr id="3" name="Footer Placeholder 2">
            <a:extLst>
              <a:ext uri="{FF2B5EF4-FFF2-40B4-BE49-F238E27FC236}">
                <a16:creationId xmlns:a16="http://schemas.microsoft.com/office/drawing/2014/main" id="{D8C71A13-BFC5-4612-93C7-861180595049}"/>
              </a:ext>
            </a:extLst>
          </p:cNvPr>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a:extLst>
              <a:ext uri="{FF2B5EF4-FFF2-40B4-BE49-F238E27FC236}">
                <a16:creationId xmlns:a16="http://schemas.microsoft.com/office/drawing/2014/main" id="{4B387523-2DDA-BB9C-11FD-8C1ACC91D1AE}"/>
              </a:ext>
            </a:extLst>
          </p:cNvPr>
          <p:cNvSpPr>
            <a:spLocks noGrp="1"/>
          </p:cNvSpPr>
          <p:nvPr>
            <p:ph type="sldNum" sz="quarter" idx="12"/>
          </p:nvPr>
        </p:nvSpPr>
        <p:spPr/>
        <p:txBody>
          <a:bodyPr/>
          <a:lstStyle/>
          <a:p>
            <a:fld id="{99CA1EA3-0D11-4A4F-87CC-2BC8EC611D52}" type="slidenum">
              <a:rPr lang="en-GB" smtClean="0"/>
              <a:t>30</a:t>
            </a:fld>
            <a:endParaRPr lang="en-GB"/>
          </a:p>
        </p:txBody>
      </p:sp>
    </p:spTree>
    <p:extLst>
      <p:ext uri="{BB962C8B-B14F-4D97-AF65-F5344CB8AC3E}">
        <p14:creationId xmlns:p14="http://schemas.microsoft.com/office/powerpoint/2010/main" val="413727938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p:txBody>
          <a:bodyPr/>
          <a:lstStyle/>
          <a:p>
            <a:r>
              <a:rPr lang="de-DE" dirty="0"/>
              <a:t>www.thu.de</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rmAutofit/>
          </a:bodyPr>
          <a:lstStyle/>
          <a:p>
            <a:r>
              <a:rPr lang="de-DE" dirty="0"/>
              <a:t>Vielen Dank für </a:t>
            </a:r>
            <a:br>
              <a:rPr lang="de-DE" dirty="0"/>
            </a:br>
            <a:r>
              <a:rPr lang="de-DE" dirty="0"/>
              <a:t>Ihre Aufmerksamkeit.</a:t>
            </a:r>
          </a:p>
        </p:txBody>
      </p:sp>
    </p:spTree>
    <p:extLst>
      <p:ext uri="{BB962C8B-B14F-4D97-AF65-F5344CB8AC3E}">
        <p14:creationId xmlns:p14="http://schemas.microsoft.com/office/powerpoint/2010/main" val="194500104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0EA011-71A7-F4CF-52E1-C1198EA15E49}"/>
              </a:ext>
            </a:extLst>
          </p:cNvPr>
          <p:cNvPicPr>
            <a:picLocks noChangeAspect="1"/>
          </p:cNvPicPr>
          <p:nvPr/>
        </p:nvPicPr>
        <p:blipFill>
          <a:blip r:embed="rId2"/>
          <a:stretch>
            <a:fillRect/>
          </a:stretch>
        </p:blipFill>
        <p:spPr>
          <a:xfrm>
            <a:off x="3540273" y="643466"/>
            <a:ext cx="5111453" cy="5571067"/>
          </a:xfrm>
          <a:prstGeom prst="rect">
            <a:avLst/>
          </a:prstGeom>
        </p:spPr>
      </p:pic>
      <p:sp>
        <p:nvSpPr>
          <p:cNvPr id="2" name="Footer Placeholder 1">
            <a:extLst>
              <a:ext uri="{FF2B5EF4-FFF2-40B4-BE49-F238E27FC236}">
                <a16:creationId xmlns:a16="http://schemas.microsoft.com/office/drawing/2014/main" id="{3D9B56CF-F1B1-E3D6-CE54-256B684A5ED1}"/>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Technische Hochschule Ulm | Ahmed Ibrahim Almohamed</a:t>
            </a:r>
          </a:p>
        </p:txBody>
      </p:sp>
      <p:sp>
        <p:nvSpPr>
          <p:cNvPr id="3" name="Slide Number Placeholder 2">
            <a:extLst>
              <a:ext uri="{FF2B5EF4-FFF2-40B4-BE49-F238E27FC236}">
                <a16:creationId xmlns:a16="http://schemas.microsoft.com/office/drawing/2014/main" id="{CFC60E69-472C-1BB4-48C3-837BEAE703A0}"/>
              </a:ext>
            </a:extLst>
          </p:cNvPr>
          <p:cNvSpPr>
            <a:spLocks noGrp="1"/>
          </p:cNvSpPr>
          <p:nvPr>
            <p:ph type="sldNum" sz="quarter" idx="12"/>
          </p:nvPr>
        </p:nvSpPr>
        <p:spPr>
          <a:xfrm>
            <a:off x="8610600" y="6356350"/>
            <a:ext cx="2743200" cy="365125"/>
          </a:xfrm>
        </p:spPr>
        <p:txBody>
          <a:bodyPr>
            <a:normAutofit/>
          </a:bodyPr>
          <a:lstStyle/>
          <a:p>
            <a:pPr>
              <a:spcAft>
                <a:spcPts val="600"/>
              </a:spcAft>
            </a:pPr>
            <a:fld id="{99CA1EA3-0D11-4A4F-87CC-2BC8EC611D52}" type="slidenum">
              <a:rPr lang="en-GB" smtClean="0"/>
              <a:pPr>
                <a:spcAft>
                  <a:spcPts val="600"/>
                </a:spcAft>
              </a:pPr>
              <a:t>32</a:t>
            </a:fld>
            <a:endParaRPr lang="en-GB"/>
          </a:p>
        </p:txBody>
      </p:sp>
    </p:spTree>
    <p:extLst>
      <p:ext uri="{BB962C8B-B14F-4D97-AF65-F5344CB8AC3E}">
        <p14:creationId xmlns:p14="http://schemas.microsoft.com/office/powerpoint/2010/main" val="297803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20C63D-59F3-F90B-6C9A-35A2631FE4E0}"/>
              </a:ext>
            </a:extLst>
          </p:cNvPr>
          <p:cNvPicPr>
            <a:picLocks noGrp="1" noChangeAspect="1"/>
          </p:cNvPicPr>
          <p:nvPr>
            <p:ph idx="1"/>
          </p:nvPr>
        </p:nvPicPr>
        <p:blipFill>
          <a:blip r:embed="rId3"/>
          <a:stretch>
            <a:fillRect/>
          </a:stretch>
        </p:blipFill>
        <p:spPr>
          <a:xfrm>
            <a:off x="1585913" y="1665288"/>
            <a:ext cx="9023350" cy="4511675"/>
          </a:xfrm>
        </p:spPr>
      </p:pic>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a:t>Digital Twin </a:t>
            </a:r>
            <a:endParaRPr lang="en-GB" dirty="0"/>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7417727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Level of Integration</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Technical Foundations </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Tree>
    <p:extLst>
      <p:ext uri="{BB962C8B-B14F-4D97-AF65-F5344CB8AC3E}">
        <p14:creationId xmlns:p14="http://schemas.microsoft.com/office/powerpoint/2010/main" val="37080142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4B3DFD5A-60C7-0B3F-7BAB-74A90EF1158B}"/>
              </a:ext>
            </a:extLst>
          </p:cNvPr>
          <p:cNvPicPr>
            <a:picLocks noGrp="1" noChangeAspect="1"/>
          </p:cNvPicPr>
          <p:nvPr>
            <p:ph idx="1"/>
          </p:nvPr>
        </p:nvPicPr>
        <p:blipFill>
          <a:blip r:embed="rId3"/>
          <a:stretch>
            <a:fillRect/>
          </a:stretch>
        </p:blipFill>
        <p:spPr>
          <a:xfrm>
            <a:off x="2084077" y="1665288"/>
            <a:ext cx="8027021"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Nodes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4720951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Actions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process&#10;&#10;Description automatically generated">
            <a:extLst>
              <a:ext uri="{FF2B5EF4-FFF2-40B4-BE49-F238E27FC236}">
                <a16:creationId xmlns:a16="http://schemas.microsoft.com/office/drawing/2014/main" id="{242E18B6-922D-5F79-EDD1-B846A2B8AB05}"/>
              </a:ext>
            </a:extLst>
          </p:cNvPr>
          <p:cNvPicPr>
            <a:picLocks noGrp="1" noChangeAspect="1"/>
          </p:cNvPicPr>
          <p:nvPr>
            <p:ph idx="1"/>
          </p:nvPr>
        </p:nvPicPr>
        <p:blipFill>
          <a:blip r:embed="rId3"/>
          <a:stretch>
            <a:fillRect/>
          </a:stretch>
        </p:blipFill>
        <p:spPr>
          <a:xfrm>
            <a:off x="2084077" y="1665288"/>
            <a:ext cx="8027021" cy="4511675"/>
          </a:xfrm>
        </p:spPr>
      </p:pic>
    </p:spTree>
    <p:extLst>
      <p:ext uri="{BB962C8B-B14F-4D97-AF65-F5344CB8AC3E}">
        <p14:creationId xmlns:p14="http://schemas.microsoft.com/office/powerpoint/2010/main" val="18749392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video game&#10;&#10;Description automatically generated">
            <a:extLst>
              <a:ext uri="{FF2B5EF4-FFF2-40B4-BE49-F238E27FC236}">
                <a16:creationId xmlns:a16="http://schemas.microsoft.com/office/drawing/2014/main" id="{5D76B3EB-BF07-2FE8-18FD-38B2B4C5F5D8}"/>
              </a:ext>
            </a:extLst>
          </p:cNvPr>
          <p:cNvPicPr>
            <a:picLocks noGrp="1" noChangeAspect="1"/>
          </p:cNvPicPr>
          <p:nvPr>
            <p:ph idx="1"/>
          </p:nvPr>
        </p:nvPicPr>
        <p:blipFill>
          <a:blip r:embed="rId3"/>
          <a:stretch>
            <a:fillRect/>
          </a:stretch>
        </p:blipFill>
        <p:spPr>
          <a:xfrm>
            <a:off x="1631624" y="1647520"/>
            <a:ext cx="9132650"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Robotics Workflow</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6185688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3C01-4925-3EF0-9B49-CFA85034F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B82CB-DE24-068C-89C7-F439B9F11422}"/>
              </a:ext>
            </a:extLst>
          </p:cNvPr>
          <p:cNvSpPr>
            <a:spLocks noGrp="1"/>
          </p:cNvSpPr>
          <p:nvPr>
            <p:ph type="title"/>
          </p:nvPr>
        </p:nvSpPr>
        <p:spPr/>
        <p:txBody>
          <a:bodyPr>
            <a:normAutofit fontScale="90000"/>
          </a:bodyPr>
          <a:lstStyle/>
          <a:p>
            <a:r>
              <a:rPr lang="en-GB" sz="4400" dirty="0"/>
              <a:t>System Architecture</a:t>
            </a:r>
            <a:endParaRPr lang="en-GB" dirty="0"/>
          </a:p>
        </p:txBody>
      </p:sp>
      <p:sp>
        <p:nvSpPr>
          <p:cNvPr id="4" name="Footer Placeholder 3">
            <a:extLst>
              <a:ext uri="{FF2B5EF4-FFF2-40B4-BE49-F238E27FC236}">
                <a16:creationId xmlns:a16="http://schemas.microsoft.com/office/drawing/2014/main" id="{AF7DF853-F123-6121-7DD4-C16770F87571}"/>
              </a:ext>
            </a:extLst>
          </p:cNvPr>
          <p:cNvSpPr>
            <a:spLocks noGrp="1"/>
          </p:cNvSpPr>
          <p:nvPr>
            <p:ph type="ftr" sz="quarter" idx="3"/>
          </p:nvPr>
        </p:nvSpPr>
        <p:spPr/>
        <p:txBody>
          <a:bodyPr/>
          <a:lstStyle/>
          <a:p>
            <a:r>
              <a:rPr lang="de-DE"/>
              <a:t>Technische Hochschule Ulm | Ahmed Ibrahim Almohamed</a:t>
            </a:r>
            <a:endParaRPr lang="de-DE" dirty="0"/>
          </a:p>
        </p:txBody>
      </p:sp>
      <p:pic>
        <p:nvPicPr>
          <p:cNvPr id="5" name="Picture 4" descr="A diagram of a computer program&#10;&#10;Description automatically generated with medium confidence">
            <a:extLst>
              <a:ext uri="{FF2B5EF4-FFF2-40B4-BE49-F238E27FC236}">
                <a16:creationId xmlns:a16="http://schemas.microsoft.com/office/drawing/2014/main" id="{57F62C49-2F59-134F-9DCB-88502132DC01}"/>
              </a:ext>
            </a:extLst>
          </p:cNvPr>
          <p:cNvPicPr>
            <a:picLocks noChangeAspect="1"/>
          </p:cNvPicPr>
          <p:nvPr/>
        </p:nvPicPr>
        <p:blipFill>
          <a:blip r:embed="rId3"/>
          <a:stretch>
            <a:fillRect/>
          </a:stretch>
        </p:blipFill>
        <p:spPr>
          <a:xfrm>
            <a:off x="1685439" y="1077794"/>
            <a:ext cx="8821122" cy="4961881"/>
          </a:xfrm>
          <a:prstGeom prst="rect">
            <a:avLst/>
          </a:prstGeom>
        </p:spPr>
      </p:pic>
    </p:spTree>
    <p:extLst>
      <p:ext uri="{BB962C8B-B14F-4D97-AF65-F5344CB8AC3E}">
        <p14:creationId xmlns:p14="http://schemas.microsoft.com/office/powerpoint/2010/main" val="3437786465"/>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F386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1299</Words>
  <Application>Microsoft Office PowerPoint</Application>
  <PresentationFormat>Widescreen</PresentationFormat>
  <Paragraphs>210</Paragraphs>
  <Slides>32</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Calibri</vt:lpstr>
      <vt:lpstr>Lato</vt:lpstr>
      <vt:lpstr>Office Theme</vt:lpstr>
      <vt:lpstr>Entwicklung einer Digital Twin-Applikation für einen Industrieroboter mit ROS und OPC-UA</vt:lpstr>
      <vt:lpstr>Agenda</vt:lpstr>
      <vt:lpstr>Project Definition</vt:lpstr>
      <vt:lpstr>Technical Foundations  </vt:lpstr>
      <vt:lpstr>Technical Foundations </vt:lpstr>
      <vt:lpstr>Technical Foundations  </vt:lpstr>
      <vt:lpstr>Technical Foundations  </vt:lpstr>
      <vt:lpstr>Technical Foundations </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Architecture</vt:lpstr>
      <vt:lpstr>System Workflow</vt:lpstr>
      <vt:lpstr>Use case – Visual Commission</vt:lpstr>
      <vt:lpstr>Areas for Improvement</vt:lpstr>
      <vt:lpstr>DEMO</vt:lpstr>
      <vt:lpstr>Vielen Dank für  Ihre Aufmerksamkeit.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Almohamed, Ahmed</dc:creator>
  <cp:lastModifiedBy>Ibrahim Almohamed, Ahmed</cp:lastModifiedBy>
  <cp:revision>919</cp:revision>
  <cp:lastPrinted>2019-04-24T09:18:20Z</cp:lastPrinted>
  <dcterms:created xsi:type="dcterms:W3CDTF">2024-09-14T04:28:06Z</dcterms:created>
  <dcterms:modified xsi:type="dcterms:W3CDTF">2025-03-20T13:45:51Z</dcterms:modified>
</cp:coreProperties>
</file>